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70" r:id="rId6"/>
    <p:sldId id="257" r:id="rId7"/>
    <p:sldId id="258" r:id="rId8"/>
    <p:sldId id="269" r:id="rId9"/>
    <p:sldId id="260" r:id="rId10"/>
    <p:sldId id="261" r:id="rId11"/>
    <p:sldId id="262" r:id="rId12"/>
    <p:sldId id="268" r:id="rId13"/>
    <p:sldId id="267" r:id="rId14"/>
    <p:sldId id="263" r:id="rId15"/>
    <p:sldId id="266" r:id="rId16"/>
    <p:sldId id="265"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78887" autoAdjust="0"/>
  </p:normalViewPr>
  <p:slideViewPr>
    <p:cSldViewPr snapToGrid="0" showGuides="1">
      <p:cViewPr varScale="1">
        <p:scale>
          <a:sx n="60" d="100"/>
          <a:sy n="60" d="100"/>
        </p:scale>
        <p:origin x="44" y="112"/>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58ED2D-EC6B-4272-9EF5-B9D48EA83868}" type="doc">
      <dgm:prSet loTypeId="urn:microsoft.com/office/officeart/2005/8/layout/hList6" loCatId="list" qsTypeId="urn:microsoft.com/office/officeart/2005/8/quickstyle/simple1" qsCatId="simple" csTypeId="urn:microsoft.com/office/officeart/2005/8/colors/accent1_1" csCatId="accent1" phldr="1"/>
      <dgm:spPr/>
      <dgm:t>
        <a:bodyPr/>
        <a:lstStyle/>
        <a:p>
          <a:endParaRPr lang="en-IN"/>
        </a:p>
      </dgm:t>
    </dgm:pt>
    <dgm:pt modelId="{7ADD3992-7216-4C17-8839-71B1E26EC5F5}">
      <dgm:prSet phldrT="[Text]"/>
      <dgm:spPr/>
      <dgm:t>
        <a:bodyPr/>
        <a:lstStyle/>
        <a:p>
          <a:pPr algn="l"/>
          <a:r>
            <a:rPr lang="en-GB" dirty="0"/>
            <a:t>Data Pre-Processing</a:t>
          </a:r>
          <a:endParaRPr lang="en-IN" dirty="0"/>
        </a:p>
      </dgm:t>
    </dgm:pt>
    <dgm:pt modelId="{9546C004-4C14-4474-8E28-95CF097F55F6}" type="parTrans" cxnId="{52A3825E-10AE-4D00-9109-9003D37C4792}">
      <dgm:prSet/>
      <dgm:spPr/>
      <dgm:t>
        <a:bodyPr/>
        <a:lstStyle/>
        <a:p>
          <a:endParaRPr lang="en-IN"/>
        </a:p>
      </dgm:t>
    </dgm:pt>
    <dgm:pt modelId="{DE3188AC-06E8-4AB2-B880-B70243B7C5DE}" type="sibTrans" cxnId="{52A3825E-10AE-4D00-9109-9003D37C4792}">
      <dgm:prSet/>
      <dgm:spPr/>
      <dgm:t>
        <a:bodyPr/>
        <a:lstStyle/>
        <a:p>
          <a:endParaRPr lang="en-IN"/>
        </a:p>
      </dgm:t>
    </dgm:pt>
    <dgm:pt modelId="{14D5B2B3-A947-4AA6-B223-5AEDD37EF0E1}">
      <dgm:prSet phldrT="[Text]"/>
      <dgm:spPr/>
      <dgm:t>
        <a:bodyPr/>
        <a:lstStyle/>
        <a:p>
          <a:r>
            <a:rPr lang="en-GB" dirty="0"/>
            <a:t>Feature Engineering</a:t>
          </a:r>
          <a:endParaRPr lang="en-IN" dirty="0"/>
        </a:p>
      </dgm:t>
    </dgm:pt>
    <dgm:pt modelId="{6E3EE536-B7DC-477C-A269-2ADD21772D97}" type="parTrans" cxnId="{39612ABA-E429-447F-A61F-6EF5CA8D9C94}">
      <dgm:prSet/>
      <dgm:spPr/>
      <dgm:t>
        <a:bodyPr/>
        <a:lstStyle/>
        <a:p>
          <a:endParaRPr lang="en-IN"/>
        </a:p>
      </dgm:t>
    </dgm:pt>
    <dgm:pt modelId="{C86620D1-FB53-43DE-AD14-F58862B015DA}" type="sibTrans" cxnId="{39612ABA-E429-447F-A61F-6EF5CA8D9C94}">
      <dgm:prSet/>
      <dgm:spPr/>
      <dgm:t>
        <a:bodyPr/>
        <a:lstStyle/>
        <a:p>
          <a:endParaRPr lang="en-IN"/>
        </a:p>
      </dgm:t>
    </dgm:pt>
    <dgm:pt modelId="{A8EECDC0-8E4B-4C2A-8ADC-527FB241ED82}">
      <dgm:prSet phldrT="[Text]"/>
      <dgm:spPr/>
      <dgm:t>
        <a:bodyPr/>
        <a:lstStyle/>
        <a:p>
          <a:r>
            <a:rPr lang="en-GB" dirty="0"/>
            <a:t>Model Building</a:t>
          </a:r>
        </a:p>
      </dgm:t>
    </dgm:pt>
    <dgm:pt modelId="{166FABF5-7B18-4173-A240-397A1E330A82}" type="parTrans" cxnId="{09F5FD8D-FE5A-4124-8D8D-1C5DA4574B38}">
      <dgm:prSet/>
      <dgm:spPr/>
      <dgm:t>
        <a:bodyPr/>
        <a:lstStyle/>
        <a:p>
          <a:endParaRPr lang="en-IN"/>
        </a:p>
      </dgm:t>
    </dgm:pt>
    <dgm:pt modelId="{9FCCEE70-9498-4CA4-B191-6DC3C1E524A0}" type="sibTrans" cxnId="{09F5FD8D-FE5A-4124-8D8D-1C5DA4574B38}">
      <dgm:prSet/>
      <dgm:spPr/>
      <dgm:t>
        <a:bodyPr/>
        <a:lstStyle/>
        <a:p>
          <a:endParaRPr lang="en-IN"/>
        </a:p>
      </dgm:t>
    </dgm:pt>
    <dgm:pt modelId="{931E42E4-E394-4985-9D9E-4A5A931BA2A9}">
      <dgm:prSet phldrT="[Text]"/>
      <dgm:spPr/>
      <dgm:t>
        <a:bodyPr/>
        <a:lstStyle/>
        <a:p>
          <a:pPr algn="l"/>
          <a:r>
            <a:rPr lang="en-GB" dirty="0"/>
            <a:t>Business understanding</a:t>
          </a:r>
          <a:endParaRPr lang="en-IN" dirty="0"/>
        </a:p>
      </dgm:t>
    </dgm:pt>
    <dgm:pt modelId="{D1744B0B-B36B-4B4D-A74E-FBD11FC29734}" type="sibTrans" cxnId="{B228232B-1AE4-4A2F-9F02-E5D3CBA0BD45}">
      <dgm:prSet/>
      <dgm:spPr/>
      <dgm:t>
        <a:bodyPr/>
        <a:lstStyle/>
        <a:p>
          <a:endParaRPr lang="en-IN"/>
        </a:p>
      </dgm:t>
    </dgm:pt>
    <dgm:pt modelId="{A841CD56-CC11-4F66-8C22-2C74730A750B}" type="parTrans" cxnId="{B228232B-1AE4-4A2F-9F02-E5D3CBA0BD45}">
      <dgm:prSet/>
      <dgm:spPr/>
      <dgm:t>
        <a:bodyPr/>
        <a:lstStyle/>
        <a:p>
          <a:endParaRPr lang="en-IN"/>
        </a:p>
      </dgm:t>
    </dgm:pt>
    <dgm:pt modelId="{7E9710C4-D322-46A7-B506-1EB51BB4F02D}">
      <dgm:prSet phldrT="[Text]"/>
      <dgm:spPr/>
      <dgm:t>
        <a:bodyPr/>
        <a:lstStyle/>
        <a:p>
          <a:pPr algn="l"/>
          <a:r>
            <a:rPr lang="en-GB" dirty="0"/>
            <a:t>Exploratory Data Analysis</a:t>
          </a:r>
          <a:endParaRPr lang="en-IN" dirty="0"/>
        </a:p>
      </dgm:t>
    </dgm:pt>
    <dgm:pt modelId="{89CE7220-148F-481E-A2E4-67C89D353751}" type="parTrans" cxnId="{15A7157F-7117-4A9C-9896-413DEA28EE57}">
      <dgm:prSet/>
      <dgm:spPr/>
      <dgm:t>
        <a:bodyPr/>
        <a:lstStyle/>
        <a:p>
          <a:endParaRPr lang="en-IN"/>
        </a:p>
      </dgm:t>
    </dgm:pt>
    <dgm:pt modelId="{00B32EFC-A355-4E1C-A180-6E6B9C1A39CD}" type="sibTrans" cxnId="{15A7157F-7117-4A9C-9896-413DEA28EE57}">
      <dgm:prSet/>
      <dgm:spPr/>
      <dgm:t>
        <a:bodyPr/>
        <a:lstStyle/>
        <a:p>
          <a:endParaRPr lang="en-IN"/>
        </a:p>
      </dgm:t>
    </dgm:pt>
    <dgm:pt modelId="{8EA72C0A-22AE-49E1-B016-D8A0E17B5852}">
      <dgm:prSet phldrT="[Text]"/>
      <dgm:spPr/>
      <dgm:t>
        <a:bodyPr/>
        <a:lstStyle/>
        <a:p>
          <a:pPr algn="l"/>
          <a:r>
            <a:rPr lang="en-GB" dirty="0"/>
            <a:t>Data Cleaning</a:t>
          </a:r>
          <a:endParaRPr lang="en-IN" dirty="0"/>
        </a:p>
      </dgm:t>
    </dgm:pt>
    <dgm:pt modelId="{B17ADC97-CB32-4119-952A-5F1E6F4862B8}" type="parTrans" cxnId="{E1F892D5-D3FF-4480-B102-E4822139BCC0}">
      <dgm:prSet/>
      <dgm:spPr/>
      <dgm:t>
        <a:bodyPr/>
        <a:lstStyle/>
        <a:p>
          <a:endParaRPr lang="en-IN"/>
        </a:p>
      </dgm:t>
    </dgm:pt>
    <dgm:pt modelId="{54008D89-1251-4CA2-8383-32E8D326E681}" type="sibTrans" cxnId="{E1F892D5-D3FF-4480-B102-E4822139BCC0}">
      <dgm:prSet/>
      <dgm:spPr/>
      <dgm:t>
        <a:bodyPr/>
        <a:lstStyle/>
        <a:p>
          <a:endParaRPr lang="en-IN"/>
        </a:p>
      </dgm:t>
    </dgm:pt>
    <dgm:pt modelId="{C4758595-8105-4202-A562-26C029DB04ED}">
      <dgm:prSet phldrT="[Text]"/>
      <dgm:spPr/>
      <dgm:t>
        <a:bodyPr/>
        <a:lstStyle/>
        <a:p>
          <a:r>
            <a:rPr lang="en-GB" dirty="0"/>
            <a:t>Identifying Features and Labels</a:t>
          </a:r>
          <a:endParaRPr lang="en-IN" dirty="0"/>
        </a:p>
      </dgm:t>
    </dgm:pt>
    <dgm:pt modelId="{345E58F0-A2E4-49AA-ACCC-4326E6699E2B}" type="sibTrans" cxnId="{4D89C1A3-ADB5-4B60-9EC9-AFC9B0270BE8}">
      <dgm:prSet/>
      <dgm:spPr/>
      <dgm:t>
        <a:bodyPr/>
        <a:lstStyle/>
        <a:p>
          <a:endParaRPr lang="en-IN"/>
        </a:p>
      </dgm:t>
    </dgm:pt>
    <dgm:pt modelId="{D59919B4-A808-4F68-8813-163C54F794A4}" type="parTrans" cxnId="{4D89C1A3-ADB5-4B60-9EC9-AFC9B0270BE8}">
      <dgm:prSet/>
      <dgm:spPr/>
      <dgm:t>
        <a:bodyPr/>
        <a:lstStyle/>
        <a:p>
          <a:endParaRPr lang="en-IN"/>
        </a:p>
      </dgm:t>
    </dgm:pt>
    <dgm:pt modelId="{4EDEF89B-8A41-495E-93E0-E021B3C6AEBE}">
      <dgm:prSet phldrT="[Text]"/>
      <dgm:spPr/>
      <dgm:t>
        <a:bodyPr/>
        <a:lstStyle/>
        <a:p>
          <a:r>
            <a:rPr lang="en-GB" dirty="0"/>
            <a:t>Model Development</a:t>
          </a:r>
          <a:endParaRPr lang="en-IN" dirty="0"/>
        </a:p>
      </dgm:t>
    </dgm:pt>
    <dgm:pt modelId="{0D793E5C-DDEA-4C19-AA1B-5D4739754727}" type="sibTrans" cxnId="{AE752F9E-3D9C-46C0-B1B6-5F86E195979F}">
      <dgm:prSet/>
      <dgm:spPr/>
      <dgm:t>
        <a:bodyPr/>
        <a:lstStyle/>
        <a:p>
          <a:endParaRPr lang="en-IN"/>
        </a:p>
      </dgm:t>
    </dgm:pt>
    <dgm:pt modelId="{63EC268E-A3E1-453E-90A0-6B5CAB236468}" type="parTrans" cxnId="{AE752F9E-3D9C-46C0-B1B6-5F86E195979F}">
      <dgm:prSet/>
      <dgm:spPr/>
      <dgm:t>
        <a:bodyPr/>
        <a:lstStyle/>
        <a:p>
          <a:endParaRPr lang="en-IN"/>
        </a:p>
      </dgm:t>
    </dgm:pt>
    <dgm:pt modelId="{067F07C5-FB3C-4BCB-85CD-F3F9E216D40D}">
      <dgm:prSet phldrT="[Text]"/>
      <dgm:spPr/>
      <dgm:t>
        <a:bodyPr/>
        <a:lstStyle/>
        <a:p>
          <a:r>
            <a:rPr lang="en-GB" dirty="0"/>
            <a:t>Data split </a:t>
          </a:r>
          <a:endParaRPr lang="en-IN" dirty="0"/>
        </a:p>
      </dgm:t>
    </dgm:pt>
    <dgm:pt modelId="{A0750462-B179-40DE-9763-9048570D0D09}" type="parTrans" cxnId="{16138D98-48A0-47E3-A3BC-966505B2AEC5}">
      <dgm:prSet/>
      <dgm:spPr/>
      <dgm:t>
        <a:bodyPr/>
        <a:lstStyle/>
        <a:p>
          <a:endParaRPr lang="en-IN"/>
        </a:p>
      </dgm:t>
    </dgm:pt>
    <dgm:pt modelId="{B565C1CB-9083-48C0-98EC-832317C0DC23}" type="sibTrans" cxnId="{16138D98-48A0-47E3-A3BC-966505B2AEC5}">
      <dgm:prSet/>
      <dgm:spPr/>
      <dgm:t>
        <a:bodyPr/>
        <a:lstStyle/>
        <a:p>
          <a:endParaRPr lang="en-IN"/>
        </a:p>
      </dgm:t>
    </dgm:pt>
    <dgm:pt modelId="{B0873AD8-899B-4CFD-B88C-1BB5C39E7BFC}">
      <dgm:prSet phldrT="[Text]"/>
      <dgm:spPr/>
      <dgm:t>
        <a:bodyPr/>
        <a:lstStyle/>
        <a:p>
          <a:endParaRPr lang="en-IN" dirty="0"/>
        </a:p>
      </dgm:t>
    </dgm:pt>
    <dgm:pt modelId="{0A829B4B-9333-44F8-9813-127AE1EBCB4B}" type="parTrans" cxnId="{828EB7F0-3BF5-49D3-ADF6-71085603D691}">
      <dgm:prSet/>
      <dgm:spPr/>
      <dgm:t>
        <a:bodyPr/>
        <a:lstStyle/>
        <a:p>
          <a:endParaRPr lang="en-IN"/>
        </a:p>
      </dgm:t>
    </dgm:pt>
    <dgm:pt modelId="{160ADDA6-2D73-404B-86AA-2EABBBBB27AE}" type="sibTrans" cxnId="{828EB7F0-3BF5-49D3-ADF6-71085603D691}">
      <dgm:prSet/>
      <dgm:spPr/>
      <dgm:t>
        <a:bodyPr/>
        <a:lstStyle/>
        <a:p>
          <a:endParaRPr lang="en-IN"/>
        </a:p>
      </dgm:t>
    </dgm:pt>
    <dgm:pt modelId="{AA6EE62B-444A-46BD-8811-27B5F46F2FE0}">
      <dgm:prSet phldrT="[Text]"/>
      <dgm:spPr/>
      <dgm:t>
        <a:bodyPr/>
        <a:lstStyle/>
        <a:p>
          <a:r>
            <a:rPr lang="en-GB" dirty="0"/>
            <a:t>Model Training</a:t>
          </a:r>
          <a:endParaRPr lang="en-IN" dirty="0"/>
        </a:p>
      </dgm:t>
    </dgm:pt>
    <dgm:pt modelId="{38F8DE2D-A3DD-4359-87B6-87AB6FDA3405}" type="parTrans" cxnId="{820CE987-8159-4D3B-AAB6-C0AC10610913}">
      <dgm:prSet/>
      <dgm:spPr/>
      <dgm:t>
        <a:bodyPr/>
        <a:lstStyle/>
        <a:p>
          <a:endParaRPr lang="en-IN"/>
        </a:p>
      </dgm:t>
    </dgm:pt>
    <dgm:pt modelId="{DD9BE274-BD21-4F0C-8986-72E046747B2D}" type="sibTrans" cxnId="{820CE987-8159-4D3B-AAB6-C0AC10610913}">
      <dgm:prSet/>
      <dgm:spPr/>
      <dgm:t>
        <a:bodyPr/>
        <a:lstStyle/>
        <a:p>
          <a:endParaRPr lang="en-IN"/>
        </a:p>
      </dgm:t>
    </dgm:pt>
    <dgm:pt modelId="{9200CD83-3AA4-47E3-92CF-0DF177CE28F8}">
      <dgm:prSet phldrT="[Text]"/>
      <dgm:spPr/>
      <dgm:t>
        <a:bodyPr/>
        <a:lstStyle/>
        <a:p>
          <a:r>
            <a:rPr lang="en-GB" dirty="0"/>
            <a:t>Evaluation with Accuracy</a:t>
          </a:r>
          <a:endParaRPr lang="en-IN" dirty="0"/>
        </a:p>
      </dgm:t>
    </dgm:pt>
    <dgm:pt modelId="{F608C9DC-0C46-4793-9149-61BCBC18661E}" type="parTrans" cxnId="{7583EDE3-1E01-40F0-B9D4-B777D9480028}">
      <dgm:prSet/>
      <dgm:spPr/>
      <dgm:t>
        <a:bodyPr/>
        <a:lstStyle/>
        <a:p>
          <a:endParaRPr lang="en-IN"/>
        </a:p>
      </dgm:t>
    </dgm:pt>
    <dgm:pt modelId="{E1C37481-9B26-4DC8-82F3-DE646537E50C}" type="sibTrans" cxnId="{7583EDE3-1E01-40F0-B9D4-B777D9480028}">
      <dgm:prSet/>
      <dgm:spPr/>
      <dgm:t>
        <a:bodyPr/>
        <a:lstStyle/>
        <a:p>
          <a:endParaRPr lang="en-IN"/>
        </a:p>
      </dgm:t>
    </dgm:pt>
    <dgm:pt modelId="{85B65E06-DDA1-4207-9218-BD402E28E806}">
      <dgm:prSet phldrT="[Text]"/>
      <dgm:spPr/>
      <dgm:t>
        <a:bodyPr/>
        <a:lstStyle/>
        <a:p>
          <a:r>
            <a:rPr lang="en-GB" dirty="0"/>
            <a:t>Comparison</a:t>
          </a:r>
          <a:endParaRPr lang="en-IN" dirty="0"/>
        </a:p>
      </dgm:t>
    </dgm:pt>
    <dgm:pt modelId="{A139F404-E60A-4A7D-B52A-8681C5B70E9D}" type="parTrans" cxnId="{997CD58C-24FB-4FAC-9BDE-E4909B9D1C77}">
      <dgm:prSet/>
      <dgm:spPr/>
      <dgm:t>
        <a:bodyPr/>
        <a:lstStyle/>
        <a:p>
          <a:endParaRPr lang="en-IN"/>
        </a:p>
      </dgm:t>
    </dgm:pt>
    <dgm:pt modelId="{253145EC-3475-4BAC-856F-EB1ED3657A95}" type="sibTrans" cxnId="{997CD58C-24FB-4FAC-9BDE-E4909B9D1C77}">
      <dgm:prSet/>
      <dgm:spPr/>
      <dgm:t>
        <a:bodyPr/>
        <a:lstStyle/>
        <a:p>
          <a:endParaRPr lang="en-IN"/>
        </a:p>
      </dgm:t>
    </dgm:pt>
    <dgm:pt modelId="{AE55DCE3-BB88-4549-BA32-F0E72AAAE17A}">
      <dgm:prSet phldrT="[Text]"/>
      <dgm:spPr/>
      <dgm:t>
        <a:bodyPr/>
        <a:lstStyle/>
        <a:p>
          <a:endParaRPr lang="en-IN" dirty="0"/>
        </a:p>
      </dgm:t>
    </dgm:pt>
    <dgm:pt modelId="{283C0E66-CDAA-414D-A982-477A25697B63}" type="parTrans" cxnId="{5FF5CE37-C92F-4C9A-B6CF-DD1947236DDC}">
      <dgm:prSet/>
      <dgm:spPr/>
      <dgm:t>
        <a:bodyPr/>
        <a:lstStyle/>
        <a:p>
          <a:endParaRPr lang="en-IN"/>
        </a:p>
      </dgm:t>
    </dgm:pt>
    <dgm:pt modelId="{F7D50FCF-7760-4757-864B-E67C1790B09D}" type="sibTrans" cxnId="{5FF5CE37-C92F-4C9A-B6CF-DD1947236DDC}">
      <dgm:prSet/>
      <dgm:spPr/>
      <dgm:t>
        <a:bodyPr/>
        <a:lstStyle/>
        <a:p>
          <a:endParaRPr lang="en-IN"/>
        </a:p>
      </dgm:t>
    </dgm:pt>
    <dgm:pt modelId="{1AC0F392-C91E-4C73-A917-663EDC7441FC}">
      <dgm:prSet phldrT="[Text]"/>
      <dgm:spPr/>
      <dgm:t>
        <a:bodyPr/>
        <a:lstStyle/>
        <a:p>
          <a:r>
            <a:rPr lang="en-GB" dirty="0"/>
            <a:t>Data Binning</a:t>
          </a:r>
          <a:endParaRPr lang="en-IN" dirty="0"/>
        </a:p>
      </dgm:t>
    </dgm:pt>
    <dgm:pt modelId="{257A87D7-3375-4C3B-B1D3-1CCF527C9127}" type="parTrans" cxnId="{C5D2FEBF-F8A5-4AEF-B0CE-B80281553DCD}">
      <dgm:prSet/>
      <dgm:spPr/>
      <dgm:t>
        <a:bodyPr/>
        <a:lstStyle/>
        <a:p>
          <a:endParaRPr lang="en-IN"/>
        </a:p>
      </dgm:t>
    </dgm:pt>
    <dgm:pt modelId="{531F36A1-4C53-4CE6-98BA-D797947E8A6D}" type="sibTrans" cxnId="{C5D2FEBF-F8A5-4AEF-B0CE-B80281553DCD}">
      <dgm:prSet/>
      <dgm:spPr/>
      <dgm:t>
        <a:bodyPr/>
        <a:lstStyle/>
        <a:p>
          <a:endParaRPr lang="en-IN"/>
        </a:p>
      </dgm:t>
    </dgm:pt>
    <dgm:pt modelId="{9CD4188E-EF10-47EF-91AB-3F0919367F7F}" type="pres">
      <dgm:prSet presAssocID="{0358ED2D-EC6B-4272-9EF5-B9D48EA83868}" presName="Name0" presStyleCnt="0">
        <dgm:presLayoutVars>
          <dgm:dir/>
          <dgm:resizeHandles val="exact"/>
        </dgm:presLayoutVars>
      </dgm:prSet>
      <dgm:spPr/>
    </dgm:pt>
    <dgm:pt modelId="{DA664044-44E6-4570-B717-4CE8DDB14616}" type="pres">
      <dgm:prSet presAssocID="{7ADD3992-7216-4C17-8839-71B1E26EC5F5}" presName="node" presStyleLbl="node1" presStyleIdx="0" presStyleCnt="3" custScaleX="93340" custScaleY="95812">
        <dgm:presLayoutVars>
          <dgm:bulletEnabled val="1"/>
        </dgm:presLayoutVars>
      </dgm:prSet>
      <dgm:spPr/>
    </dgm:pt>
    <dgm:pt modelId="{3419284A-3177-4268-AA0F-FCD4792F2506}" type="pres">
      <dgm:prSet presAssocID="{DE3188AC-06E8-4AB2-B880-B70243B7C5DE}" presName="sibTrans" presStyleCnt="0"/>
      <dgm:spPr/>
    </dgm:pt>
    <dgm:pt modelId="{DF8562CC-B8C0-4A04-A996-8FEA1C15CD89}" type="pres">
      <dgm:prSet presAssocID="{14D5B2B3-A947-4AA6-B223-5AEDD37EF0E1}" presName="node" presStyleLbl="node1" presStyleIdx="1" presStyleCnt="3" custScaleY="95556">
        <dgm:presLayoutVars>
          <dgm:bulletEnabled val="1"/>
        </dgm:presLayoutVars>
      </dgm:prSet>
      <dgm:spPr/>
    </dgm:pt>
    <dgm:pt modelId="{698FA8EC-E188-4FDD-BC61-9A9CA818135B}" type="pres">
      <dgm:prSet presAssocID="{C86620D1-FB53-43DE-AD14-F58862B015DA}" presName="sibTrans" presStyleCnt="0"/>
      <dgm:spPr/>
    </dgm:pt>
    <dgm:pt modelId="{9941C8A4-D817-44A5-A5E3-C96B0556E5BF}" type="pres">
      <dgm:prSet presAssocID="{A8EECDC0-8E4B-4C2A-8ADC-527FB241ED82}" presName="node" presStyleLbl="node1" presStyleIdx="2" presStyleCnt="3" custScaleX="127918" custScaleY="91111">
        <dgm:presLayoutVars>
          <dgm:bulletEnabled val="1"/>
        </dgm:presLayoutVars>
      </dgm:prSet>
      <dgm:spPr/>
    </dgm:pt>
  </dgm:ptLst>
  <dgm:cxnLst>
    <dgm:cxn modelId="{80EB0713-C123-4ED8-B8D8-844F5049CFBD}" type="presOf" srcId="{A8EECDC0-8E4B-4C2A-8ADC-527FB241ED82}" destId="{9941C8A4-D817-44A5-A5E3-C96B0556E5BF}" srcOrd="0" destOrd="0" presId="urn:microsoft.com/office/officeart/2005/8/layout/hList6"/>
    <dgm:cxn modelId="{B228232B-1AE4-4A2F-9F02-E5D3CBA0BD45}" srcId="{7ADD3992-7216-4C17-8839-71B1E26EC5F5}" destId="{931E42E4-E394-4985-9D9E-4A5A931BA2A9}" srcOrd="0" destOrd="0" parTransId="{A841CD56-CC11-4F66-8C22-2C74730A750B}" sibTransId="{D1744B0B-B36B-4B4D-A74E-FBD11FC29734}"/>
    <dgm:cxn modelId="{5FF5CE37-C92F-4C9A-B6CF-DD1947236DDC}" srcId="{14D5B2B3-A947-4AA6-B223-5AEDD37EF0E1}" destId="{AE55DCE3-BB88-4549-BA32-F0E72AAAE17A}" srcOrd="3" destOrd="0" parTransId="{283C0E66-CDAA-414D-A982-477A25697B63}" sibTransId="{F7D50FCF-7760-4757-864B-E67C1790B09D}"/>
    <dgm:cxn modelId="{52A3825E-10AE-4D00-9109-9003D37C4792}" srcId="{0358ED2D-EC6B-4272-9EF5-B9D48EA83868}" destId="{7ADD3992-7216-4C17-8839-71B1E26EC5F5}" srcOrd="0" destOrd="0" parTransId="{9546C004-4C14-4474-8E28-95CF097F55F6}" sibTransId="{DE3188AC-06E8-4AB2-B880-B70243B7C5DE}"/>
    <dgm:cxn modelId="{FD396661-5FEA-4F84-B422-9B281DEBB50A}" type="presOf" srcId="{931E42E4-E394-4985-9D9E-4A5A931BA2A9}" destId="{DA664044-44E6-4570-B717-4CE8DDB14616}" srcOrd="0" destOrd="1" presId="urn:microsoft.com/office/officeart/2005/8/layout/hList6"/>
    <dgm:cxn modelId="{047DE341-F5B1-41AD-9351-1364BBD8A010}" type="presOf" srcId="{067F07C5-FB3C-4BCB-85CD-F3F9E216D40D}" destId="{DF8562CC-B8C0-4A04-A996-8FEA1C15CD89}" srcOrd="0" destOrd="3" presId="urn:microsoft.com/office/officeart/2005/8/layout/hList6"/>
    <dgm:cxn modelId="{E3308567-71CF-47F2-A94E-B47D9B454D78}" type="presOf" srcId="{7ADD3992-7216-4C17-8839-71B1E26EC5F5}" destId="{DA664044-44E6-4570-B717-4CE8DDB14616}" srcOrd="0" destOrd="0" presId="urn:microsoft.com/office/officeart/2005/8/layout/hList6"/>
    <dgm:cxn modelId="{82D6DD4B-931C-47EC-B3F0-5AC05FC36D86}" type="presOf" srcId="{7E9710C4-D322-46A7-B506-1EB51BB4F02D}" destId="{DA664044-44E6-4570-B717-4CE8DDB14616}" srcOrd="0" destOrd="3" presId="urn:microsoft.com/office/officeart/2005/8/layout/hList6"/>
    <dgm:cxn modelId="{65A6534E-0795-4362-BECA-6D5D506ECE1E}" type="presOf" srcId="{14D5B2B3-A947-4AA6-B223-5AEDD37EF0E1}" destId="{DF8562CC-B8C0-4A04-A996-8FEA1C15CD89}" srcOrd="0" destOrd="0" presId="urn:microsoft.com/office/officeart/2005/8/layout/hList6"/>
    <dgm:cxn modelId="{88730A55-660A-411F-8AB0-3FF5240664B1}" type="presOf" srcId="{0358ED2D-EC6B-4272-9EF5-B9D48EA83868}" destId="{9CD4188E-EF10-47EF-91AB-3F0919367F7F}" srcOrd="0" destOrd="0" presId="urn:microsoft.com/office/officeart/2005/8/layout/hList6"/>
    <dgm:cxn modelId="{15A7157F-7117-4A9C-9896-413DEA28EE57}" srcId="{7ADD3992-7216-4C17-8839-71B1E26EC5F5}" destId="{7E9710C4-D322-46A7-B506-1EB51BB4F02D}" srcOrd="2" destOrd="0" parTransId="{89CE7220-148F-481E-A2E4-67C89D353751}" sibTransId="{00B32EFC-A355-4E1C-A180-6E6B9C1A39CD}"/>
    <dgm:cxn modelId="{DE9AB882-B178-434D-8DDE-2B78EC4B478F}" type="presOf" srcId="{AE55DCE3-BB88-4549-BA32-F0E72AAAE17A}" destId="{DF8562CC-B8C0-4A04-A996-8FEA1C15CD89}" srcOrd="0" destOrd="4" presId="urn:microsoft.com/office/officeart/2005/8/layout/hList6"/>
    <dgm:cxn modelId="{F925B186-4891-45B5-9476-C068B924BE41}" type="presOf" srcId="{9200CD83-3AA4-47E3-92CF-0DF177CE28F8}" destId="{9941C8A4-D817-44A5-A5E3-C96B0556E5BF}" srcOrd="0" destOrd="3" presId="urn:microsoft.com/office/officeart/2005/8/layout/hList6"/>
    <dgm:cxn modelId="{820CE987-8159-4D3B-AAB6-C0AC10610913}" srcId="{A8EECDC0-8E4B-4C2A-8ADC-527FB241ED82}" destId="{AA6EE62B-444A-46BD-8811-27B5F46F2FE0}" srcOrd="1" destOrd="0" parTransId="{38F8DE2D-A3DD-4359-87B6-87AB6FDA3405}" sibTransId="{DD9BE274-BD21-4F0C-8986-72E046747B2D}"/>
    <dgm:cxn modelId="{997CD58C-24FB-4FAC-9BDE-E4909B9D1C77}" srcId="{A8EECDC0-8E4B-4C2A-8ADC-527FB241ED82}" destId="{85B65E06-DDA1-4207-9218-BD402E28E806}" srcOrd="3" destOrd="0" parTransId="{A139F404-E60A-4A7D-B52A-8681C5B70E9D}" sibTransId="{253145EC-3475-4BAC-856F-EB1ED3657A95}"/>
    <dgm:cxn modelId="{09F5FD8D-FE5A-4124-8D8D-1C5DA4574B38}" srcId="{0358ED2D-EC6B-4272-9EF5-B9D48EA83868}" destId="{A8EECDC0-8E4B-4C2A-8ADC-527FB241ED82}" srcOrd="2" destOrd="0" parTransId="{166FABF5-7B18-4173-A240-397A1E330A82}" sibTransId="{9FCCEE70-9498-4CA4-B191-6DC3C1E524A0}"/>
    <dgm:cxn modelId="{A3830F91-9253-4F12-AB5D-1BD28B5185F2}" type="presOf" srcId="{AA6EE62B-444A-46BD-8811-27B5F46F2FE0}" destId="{9941C8A4-D817-44A5-A5E3-C96B0556E5BF}" srcOrd="0" destOrd="2" presId="urn:microsoft.com/office/officeart/2005/8/layout/hList6"/>
    <dgm:cxn modelId="{16138D98-48A0-47E3-A3BC-966505B2AEC5}" srcId="{14D5B2B3-A947-4AA6-B223-5AEDD37EF0E1}" destId="{067F07C5-FB3C-4BCB-85CD-F3F9E216D40D}" srcOrd="2" destOrd="0" parTransId="{A0750462-B179-40DE-9763-9048570D0D09}" sibTransId="{B565C1CB-9083-48C0-98EC-832317C0DC23}"/>
    <dgm:cxn modelId="{AE752F9E-3D9C-46C0-B1B6-5F86E195979F}" srcId="{A8EECDC0-8E4B-4C2A-8ADC-527FB241ED82}" destId="{4EDEF89B-8A41-495E-93E0-E021B3C6AEBE}" srcOrd="0" destOrd="0" parTransId="{63EC268E-A3E1-453E-90A0-6B5CAB236468}" sibTransId="{0D793E5C-DDEA-4C19-AA1B-5D4739754727}"/>
    <dgm:cxn modelId="{4D89C1A3-ADB5-4B60-9EC9-AFC9B0270BE8}" srcId="{14D5B2B3-A947-4AA6-B223-5AEDD37EF0E1}" destId="{C4758595-8105-4202-A562-26C029DB04ED}" srcOrd="0" destOrd="0" parTransId="{D59919B4-A808-4F68-8813-163C54F794A4}" sibTransId="{345E58F0-A2E4-49AA-ACCC-4326E6699E2B}"/>
    <dgm:cxn modelId="{39612ABA-E429-447F-A61F-6EF5CA8D9C94}" srcId="{0358ED2D-EC6B-4272-9EF5-B9D48EA83868}" destId="{14D5B2B3-A947-4AA6-B223-5AEDD37EF0E1}" srcOrd="1" destOrd="0" parTransId="{6E3EE536-B7DC-477C-A269-2ADD21772D97}" sibTransId="{C86620D1-FB53-43DE-AD14-F58862B015DA}"/>
    <dgm:cxn modelId="{C5D2FEBF-F8A5-4AEF-B0CE-B80281553DCD}" srcId="{14D5B2B3-A947-4AA6-B223-5AEDD37EF0E1}" destId="{1AC0F392-C91E-4C73-A917-663EDC7441FC}" srcOrd="1" destOrd="0" parTransId="{257A87D7-3375-4C3B-B1D3-1CCF527C9127}" sibTransId="{531F36A1-4C53-4CE6-98BA-D797947E8A6D}"/>
    <dgm:cxn modelId="{A79B62CC-2398-4B8A-9FFD-CFCBDC5C5401}" type="presOf" srcId="{8EA72C0A-22AE-49E1-B016-D8A0E17B5852}" destId="{DA664044-44E6-4570-B717-4CE8DDB14616}" srcOrd="0" destOrd="2" presId="urn:microsoft.com/office/officeart/2005/8/layout/hList6"/>
    <dgm:cxn modelId="{E1F892D5-D3FF-4480-B102-E4822139BCC0}" srcId="{7ADD3992-7216-4C17-8839-71B1E26EC5F5}" destId="{8EA72C0A-22AE-49E1-B016-D8A0E17B5852}" srcOrd="1" destOrd="0" parTransId="{B17ADC97-CB32-4119-952A-5F1E6F4862B8}" sibTransId="{54008D89-1251-4CA2-8383-32E8D326E681}"/>
    <dgm:cxn modelId="{7B2A55DB-A0AF-41F1-A751-991C2D77918D}" type="presOf" srcId="{4EDEF89B-8A41-495E-93E0-E021B3C6AEBE}" destId="{9941C8A4-D817-44A5-A5E3-C96B0556E5BF}" srcOrd="0" destOrd="1" presId="urn:microsoft.com/office/officeart/2005/8/layout/hList6"/>
    <dgm:cxn modelId="{7583EDE3-1E01-40F0-B9D4-B777D9480028}" srcId="{A8EECDC0-8E4B-4C2A-8ADC-527FB241ED82}" destId="{9200CD83-3AA4-47E3-92CF-0DF177CE28F8}" srcOrd="2" destOrd="0" parTransId="{F608C9DC-0C46-4793-9149-61BCBC18661E}" sibTransId="{E1C37481-9B26-4DC8-82F3-DE646537E50C}"/>
    <dgm:cxn modelId="{3F6454EC-6240-417E-801C-617DDED53016}" type="presOf" srcId="{B0873AD8-899B-4CFD-B88C-1BB5C39E7BFC}" destId="{9941C8A4-D817-44A5-A5E3-C96B0556E5BF}" srcOrd="0" destOrd="5" presId="urn:microsoft.com/office/officeart/2005/8/layout/hList6"/>
    <dgm:cxn modelId="{FAD023F0-8BFC-4E83-AD7E-06FB0820B681}" type="presOf" srcId="{C4758595-8105-4202-A562-26C029DB04ED}" destId="{DF8562CC-B8C0-4A04-A996-8FEA1C15CD89}" srcOrd="0" destOrd="1" presId="urn:microsoft.com/office/officeart/2005/8/layout/hList6"/>
    <dgm:cxn modelId="{828EB7F0-3BF5-49D3-ADF6-71085603D691}" srcId="{A8EECDC0-8E4B-4C2A-8ADC-527FB241ED82}" destId="{B0873AD8-899B-4CFD-B88C-1BB5C39E7BFC}" srcOrd="4" destOrd="0" parTransId="{0A829B4B-9333-44F8-9813-127AE1EBCB4B}" sibTransId="{160ADDA6-2D73-404B-86AA-2EABBBBB27AE}"/>
    <dgm:cxn modelId="{AA9250F2-AB0F-4E18-B3F1-181DAB29A16F}" type="presOf" srcId="{1AC0F392-C91E-4C73-A917-663EDC7441FC}" destId="{DF8562CC-B8C0-4A04-A996-8FEA1C15CD89}" srcOrd="0" destOrd="2" presId="urn:microsoft.com/office/officeart/2005/8/layout/hList6"/>
    <dgm:cxn modelId="{1EC37BFC-0CFC-471D-B089-12A8907AFF78}" type="presOf" srcId="{85B65E06-DDA1-4207-9218-BD402E28E806}" destId="{9941C8A4-D817-44A5-A5E3-C96B0556E5BF}" srcOrd="0" destOrd="4" presId="urn:microsoft.com/office/officeart/2005/8/layout/hList6"/>
    <dgm:cxn modelId="{BD8330E4-745B-4974-A814-25C3E7280438}" type="presParOf" srcId="{9CD4188E-EF10-47EF-91AB-3F0919367F7F}" destId="{DA664044-44E6-4570-B717-4CE8DDB14616}" srcOrd="0" destOrd="0" presId="urn:microsoft.com/office/officeart/2005/8/layout/hList6"/>
    <dgm:cxn modelId="{4E8F8083-08B0-490A-8B2E-0093BB0C0907}" type="presParOf" srcId="{9CD4188E-EF10-47EF-91AB-3F0919367F7F}" destId="{3419284A-3177-4268-AA0F-FCD4792F2506}" srcOrd="1" destOrd="0" presId="urn:microsoft.com/office/officeart/2005/8/layout/hList6"/>
    <dgm:cxn modelId="{D7FBFB99-A3A9-411B-AADF-28BAF00FA1B0}" type="presParOf" srcId="{9CD4188E-EF10-47EF-91AB-3F0919367F7F}" destId="{DF8562CC-B8C0-4A04-A996-8FEA1C15CD89}" srcOrd="2" destOrd="0" presId="urn:microsoft.com/office/officeart/2005/8/layout/hList6"/>
    <dgm:cxn modelId="{1C77BC20-5C2A-4155-9A3A-5306D1341D38}" type="presParOf" srcId="{9CD4188E-EF10-47EF-91AB-3F0919367F7F}" destId="{698FA8EC-E188-4FDD-BC61-9A9CA818135B}" srcOrd="3" destOrd="0" presId="urn:microsoft.com/office/officeart/2005/8/layout/hList6"/>
    <dgm:cxn modelId="{CE0BFCEF-7F79-4B5C-857A-4B0DF391ABA8}" type="presParOf" srcId="{9CD4188E-EF10-47EF-91AB-3F0919367F7F}" destId="{9941C8A4-D817-44A5-A5E3-C96B0556E5BF}"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64044-44E6-4570-B717-4CE8DDB14616}">
      <dsp:nvSpPr>
        <dsp:cNvPr id="0" name=""/>
        <dsp:cNvSpPr/>
      </dsp:nvSpPr>
      <dsp:spPr>
        <a:xfrm rot="16200000">
          <a:off x="-903066" y="994479"/>
          <a:ext cx="4164767" cy="2357852"/>
        </a:xfrm>
        <a:prstGeom prst="flowChartManualOperati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6618" bIns="0" numCol="1" spcCol="1270" anchor="t" anchorCtr="0">
          <a:noAutofit/>
        </a:bodyPr>
        <a:lstStyle/>
        <a:p>
          <a:pPr marL="0" lvl="0" indent="0" algn="l" defTabSz="1022350">
            <a:lnSpc>
              <a:spcPct val="90000"/>
            </a:lnSpc>
            <a:spcBef>
              <a:spcPct val="0"/>
            </a:spcBef>
            <a:spcAft>
              <a:spcPct val="35000"/>
            </a:spcAft>
            <a:buNone/>
          </a:pPr>
          <a:r>
            <a:rPr lang="en-GB" sz="2300" kern="1200" dirty="0"/>
            <a:t>Data Pre-Processing</a:t>
          </a:r>
          <a:endParaRPr lang="en-IN" sz="2300" kern="1200" dirty="0"/>
        </a:p>
        <a:p>
          <a:pPr marL="171450" lvl="1" indent="-171450" algn="l" defTabSz="800100">
            <a:lnSpc>
              <a:spcPct val="90000"/>
            </a:lnSpc>
            <a:spcBef>
              <a:spcPct val="0"/>
            </a:spcBef>
            <a:spcAft>
              <a:spcPct val="15000"/>
            </a:spcAft>
            <a:buChar char="•"/>
          </a:pPr>
          <a:r>
            <a:rPr lang="en-GB" sz="1800" kern="1200" dirty="0"/>
            <a:t>Business understanding</a:t>
          </a:r>
          <a:endParaRPr lang="en-IN" sz="1800" kern="1200" dirty="0"/>
        </a:p>
        <a:p>
          <a:pPr marL="171450" lvl="1" indent="-171450" algn="l" defTabSz="800100">
            <a:lnSpc>
              <a:spcPct val="90000"/>
            </a:lnSpc>
            <a:spcBef>
              <a:spcPct val="0"/>
            </a:spcBef>
            <a:spcAft>
              <a:spcPct val="15000"/>
            </a:spcAft>
            <a:buChar char="•"/>
          </a:pPr>
          <a:r>
            <a:rPr lang="en-GB" sz="1800" kern="1200" dirty="0"/>
            <a:t>Data Cleaning</a:t>
          </a:r>
          <a:endParaRPr lang="en-IN" sz="1800" kern="1200" dirty="0"/>
        </a:p>
        <a:p>
          <a:pPr marL="171450" lvl="1" indent="-171450" algn="l" defTabSz="800100">
            <a:lnSpc>
              <a:spcPct val="90000"/>
            </a:lnSpc>
            <a:spcBef>
              <a:spcPct val="0"/>
            </a:spcBef>
            <a:spcAft>
              <a:spcPct val="15000"/>
            </a:spcAft>
            <a:buChar char="•"/>
          </a:pPr>
          <a:r>
            <a:rPr lang="en-GB" sz="1800" kern="1200" dirty="0"/>
            <a:t>Exploratory Data Analysis</a:t>
          </a:r>
          <a:endParaRPr lang="en-IN" sz="1800" kern="1200" dirty="0"/>
        </a:p>
      </dsp:txBody>
      <dsp:txXfrm rot="5400000">
        <a:off x="391" y="923975"/>
        <a:ext cx="2357852" cy="2498861"/>
      </dsp:txXfrm>
    </dsp:sp>
    <dsp:sp modelId="{DF8562CC-B8C0-4A04-A996-8FEA1C15CD89}">
      <dsp:nvSpPr>
        <dsp:cNvPr id="0" name=""/>
        <dsp:cNvSpPr/>
      </dsp:nvSpPr>
      <dsp:spPr>
        <a:xfrm rot="16200000">
          <a:off x="1733925" y="910361"/>
          <a:ext cx="4153639" cy="2526089"/>
        </a:xfrm>
        <a:prstGeom prst="flowChartManualOperati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6618" bIns="0" numCol="1" spcCol="1270" anchor="t" anchorCtr="0">
          <a:noAutofit/>
        </a:bodyPr>
        <a:lstStyle/>
        <a:p>
          <a:pPr marL="0" lvl="0" indent="0" algn="l" defTabSz="1022350">
            <a:lnSpc>
              <a:spcPct val="90000"/>
            </a:lnSpc>
            <a:spcBef>
              <a:spcPct val="0"/>
            </a:spcBef>
            <a:spcAft>
              <a:spcPct val="35000"/>
            </a:spcAft>
            <a:buNone/>
          </a:pPr>
          <a:r>
            <a:rPr lang="en-GB" sz="2300" kern="1200" dirty="0"/>
            <a:t>Feature Engineering</a:t>
          </a:r>
          <a:endParaRPr lang="en-IN" sz="2300" kern="1200" dirty="0"/>
        </a:p>
        <a:p>
          <a:pPr marL="171450" lvl="1" indent="-171450" algn="l" defTabSz="800100">
            <a:lnSpc>
              <a:spcPct val="90000"/>
            </a:lnSpc>
            <a:spcBef>
              <a:spcPct val="0"/>
            </a:spcBef>
            <a:spcAft>
              <a:spcPct val="15000"/>
            </a:spcAft>
            <a:buChar char="•"/>
          </a:pPr>
          <a:r>
            <a:rPr lang="en-GB" sz="1800" kern="1200" dirty="0"/>
            <a:t>Identifying Features and Labels</a:t>
          </a:r>
          <a:endParaRPr lang="en-IN" sz="1800" kern="1200" dirty="0"/>
        </a:p>
        <a:p>
          <a:pPr marL="171450" lvl="1" indent="-171450" algn="l" defTabSz="800100">
            <a:lnSpc>
              <a:spcPct val="90000"/>
            </a:lnSpc>
            <a:spcBef>
              <a:spcPct val="0"/>
            </a:spcBef>
            <a:spcAft>
              <a:spcPct val="15000"/>
            </a:spcAft>
            <a:buChar char="•"/>
          </a:pPr>
          <a:r>
            <a:rPr lang="en-GB" sz="1800" kern="1200" dirty="0"/>
            <a:t>Data Binning</a:t>
          </a:r>
          <a:endParaRPr lang="en-IN" sz="1800" kern="1200" dirty="0"/>
        </a:p>
        <a:p>
          <a:pPr marL="171450" lvl="1" indent="-171450" algn="l" defTabSz="800100">
            <a:lnSpc>
              <a:spcPct val="90000"/>
            </a:lnSpc>
            <a:spcBef>
              <a:spcPct val="0"/>
            </a:spcBef>
            <a:spcAft>
              <a:spcPct val="15000"/>
            </a:spcAft>
            <a:buChar char="•"/>
          </a:pPr>
          <a:r>
            <a:rPr lang="en-GB" sz="1800" kern="1200" dirty="0"/>
            <a:t>Data split </a:t>
          </a:r>
          <a:endParaRPr lang="en-IN" sz="1800" kern="1200" dirty="0"/>
        </a:p>
        <a:p>
          <a:pPr marL="171450" lvl="1" indent="-171450" algn="l" defTabSz="800100">
            <a:lnSpc>
              <a:spcPct val="90000"/>
            </a:lnSpc>
            <a:spcBef>
              <a:spcPct val="0"/>
            </a:spcBef>
            <a:spcAft>
              <a:spcPct val="15000"/>
            </a:spcAft>
            <a:buChar char="•"/>
          </a:pPr>
          <a:endParaRPr lang="en-IN" sz="1800" kern="1200" dirty="0"/>
        </a:p>
      </dsp:txBody>
      <dsp:txXfrm rot="5400000">
        <a:off x="2547700" y="927314"/>
        <a:ext cx="2526089" cy="2492183"/>
      </dsp:txXfrm>
    </dsp:sp>
    <dsp:sp modelId="{9941C8A4-D817-44A5-A5E3-C96B0556E5BF}">
      <dsp:nvSpPr>
        <dsp:cNvPr id="0" name=""/>
        <dsp:cNvSpPr/>
      </dsp:nvSpPr>
      <dsp:spPr>
        <a:xfrm rot="16200000">
          <a:off x="4898696" y="557744"/>
          <a:ext cx="3960423" cy="3231323"/>
        </a:xfrm>
        <a:prstGeom prst="flowChartManualOperati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6618" bIns="0" numCol="1" spcCol="1270" anchor="t" anchorCtr="0">
          <a:noAutofit/>
        </a:bodyPr>
        <a:lstStyle/>
        <a:p>
          <a:pPr marL="0" lvl="0" indent="0" algn="l" defTabSz="1022350">
            <a:lnSpc>
              <a:spcPct val="90000"/>
            </a:lnSpc>
            <a:spcBef>
              <a:spcPct val="0"/>
            </a:spcBef>
            <a:spcAft>
              <a:spcPct val="35000"/>
            </a:spcAft>
            <a:buNone/>
          </a:pPr>
          <a:r>
            <a:rPr lang="en-GB" sz="2300" kern="1200" dirty="0"/>
            <a:t>Model Building</a:t>
          </a:r>
        </a:p>
        <a:p>
          <a:pPr marL="171450" lvl="1" indent="-171450" algn="l" defTabSz="800100">
            <a:lnSpc>
              <a:spcPct val="90000"/>
            </a:lnSpc>
            <a:spcBef>
              <a:spcPct val="0"/>
            </a:spcBef>
            <a:spcAft>
              <a:spcPct val="15000"/>
            </a:spcAft>
            <a:buChar char="•"/>
          </a:pPr>
          <a:r>
            <a:rPr lang="en-GB" sz="1800" kern="1200" dirty="0"/>
            <a:t>Model Development</a:t>
          </a:r>
          <a:endParaRPr lang="en-IN" sz="1800" kern="1200" dirty="0"/>
        </a:p>
        <a:p>
          <a:pPr marL="171450" lvl="1" indent="-171450" algn="l" defTabSz="800100">
            <a:lnSpc>
              <a:spcPct val="90000"/>
            </a:lnSpc>
            <a:spcBef>
              <a:spcPct val="0"/>
            </a:spcBef>
            <a:spcAft>
              <a:spcPct val="15000"/>
            </a:spcAft>
            <a:buChar char="•"/>
          </a:pPr>
          <a:r>
            <a:rPr lang="en-GB" sz="1800" kern="1200" dirty="0"/>
            <a:t>Model Training</a:t>
          </a:r>
          <a:endParaRPr lang="en-IN" sz="1800" kern="1200" dirty="0"/>
        </a:p>
        <a:p>
          <a:pPr marL="171450" lvl="1" indent="-171450" algn="l" defTabSz="800100">
            <a:lnSpc>
              <a:spcPct val="90000"/>
            </a:lnSpc>
            <a:spcBef>
              <a:spcPct val="0"/>
            </a:spcBef>
            <a:spcAft>
              <a:spcPct val="15000"/>
            </a:spcAft>
            <a:buChar char="•"/>
          </a:pPr>
          <a:r>
            <a:rPr lang="en-GB" sz="1800" kern="1200" dirty="0"/>
            <a:t>Evaluation with Accuracy</a:t>
          </a:r>
          <a:endParaRPr lang="en-IN" sz="1800" kern="1200" dirty="0"/>
        </a:p>
        <a:p>
          <a:pPr marL="171450" lvl="1" indent="-171450" algn="l" defTabSz="800100">
            <a:lnSpc>
              <a:spcPct val="90000"/>
            </a:lnSpc>
            <a:spcBef>
              <a:spcPct val="0"/>
            </a:spcBef>
            <a:spcAft>
              <a:spcPct val="15000"/>
            </a:spcAft>
            <a:buChar char="•"/>
          </a:pPr>
          <a:r>
            <a:rPr lang="en-GB" sz="1800" kern="1200" dirty="0"/>
            <a:t>Comparison</a:t>
          </a:r>
          <a:endParaRPr lang="en-IN" sz="1800" kern="1200" dirty="0"/>
        </a:p>
        <a:p>
          <a:pPr marL="171450" lvl="1" indent="-171450" algn="l" defTabSz="800100">
            <a:lnSpc>
              <a:spcPct val="90000"/>
            </a:lnSpc>
            <a:spcBef>
              <a:spcPct val="0"/>
            </a:spcBef>
            <a:spcAft>
              <a:spcPct val="15000"/>
            </a:spcAft>
            <a:buChar char="•"/>
          </a:pPr>
          <a:endParaRPr lang="en-IN" sz="1800" kern="1200" dirty="0"/>
        </a:p>
      </dsp:txBody>
      <dsp:txXfrm rot="5400000">
        <a:off x="5263246" y="985279"/>
        <a:ext cx="3231323" cy="237625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01.09.2019</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01.09.2019</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creditworthiness is very important for everyone since it is regarded as an indicator for how dependable an individual is. In various situations, service suppliers need to evaluate customers’ credit history first, and then decide whether they will provide the service or not. However, it is time-consuming to check the entire personal portfolios and generate a credit report manually. Thus, the credit score is developed and applied for this purpose because it is time-saving and easily comprehensible</a:t>
            </a:r>
            <a:endParaRPr lang="en-IN" dirty="0"/>
          </a:p>
        </p:txBody>
      </p:sp>
      <p:sp>
        <p:nvSpPr>
          <p:cNvPr id="4" name="Slide Number Placeholder 3"/>
          <p:cNvSpPr>
            <a:spLocks noGrp="1"/>
          </p:cNvSpPr>
          <p:nvPr>
            <p:ph type="sldNum" sz="quarter" idx="5"/>
          </p:nvPr>
        </p:nvSpPr>
        <p:spPr/>
        <p:txBody>
          <a:bodyPr/>
          <a:lstStyle/>
          <a:p>
            <a:fld id="{53D78A92-0141-4330-8F3E-FAADFAC23844}" type="slidenum">
              <a:rPr lang="ru-RU" smtClean="0"/>
              <a:t>1</a:t>
            </a:fld>
            <a:endParaRPr lang="ru-RU" dirty="0"/>
          </a:p>
        </p:txBody>
      </p:sp>
    </p:spTree>
    <p:extLst>
      <p:ext uri="{BB962C8B-B14F-4D97-AF65-F5344CB8AC3E}">
        <p14:creationId xmlns:p14="http://schemas.microsoft.com/office/powerpoint/2010/main" val="4163836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For a bank or financial institution, the misclassification cost of not predicting loan defaults correctly is much higher than </a:t>
            </a:r>
            <a:r>
              <a:rPr lang="en-IN" sz="1200" b="0" i="0" kern="1200" dirty="0" err="1">
                <a:solidFill>
                  <a:schemeClr val="tx1"/>
                </a:solidFill>
                <a:effectLst/>
                <a:latin typeface="+mn-lt"/>
                <a:ea typeface="+mn-ea"/>
                <a:cs typeface="+mn-cs"/>
              </a:rPr>
              <a:t>misclassiffication</a:t>
            </a:r>
            <a:r>
              <a:rPr lang="en-IN" sz="1200" b="0" i="0" kern="1200" dirty="0">
                <a:solidFill>
                  <a:schemeClr val="tx1"/>
                </a:solidFill>
                <a:effectLst/>
                <a:latin typeface="+mn-lt"/>
                <a:ea typeface="+mn-ea"/>
                <a:cs typeface="+mn-cs"/>
              </a:rPr>
              <a:t> cost of not predicting non-defaults correctly, hence it is important that the model should have a higher sensitivity.</a:t>
            </a:r>
            <a:endParaRPr lang="en-IN" dirty="0"/>
          </a:p>
        </p:txBody>
      </p:sp>
      <p:sp>
        <p:nvSpPr>
          <p:cNvPr id="4" name="Slide Number Placeholder 3"/>
          <p:cNvSpPr>
            <a:spLocks noGrp="1"/>
          </p:cNvSpPr>
          <p:nvPr>
            <p:ph type="sldNum" sz="quarter" idx="5"/>
          </p:nvPr>
        </p:nvSpPr>
        <p:spPr/>
        <p:txBody>
          <a:bodyPr/>
          <a:lstStyle/>
          <a:p>
            <a:fld id="{53D78A92-0141-4330-8F3E-FAADFAC23844}" type="slidenum">
              <a:rPr lang="ru-RU" smtClean="0"/>
              <a:t>2</a:t>
            </a:fld>
            <a:endParaRPr lang="ru-RU" dirty="0"/>
          </a:p>
        </p:txBody>
      </p:sp>
    </p:spTree>
    <p:extLst>
      <p:ext uri="{BB962C8B-B14F-4D97-AF65-F5344CB8AC3E}">
        <p14:creationId xmlns:p14="http://schemas.microsoft.com/office/powerpoint/2010/main" val="413903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D78A92-0141-4330-8F3E-FAADFAC23844}" type="slidenum">
              <a:rPr lang="ru-RU" smtClean="0"/>
              <a:t>3</a:t>
            </a:fld>
            <a:endParaRPr lang="ru-RU" dirty="0"/>
          </a:p>
        </p:txBody>
      </p:sp>
    </p:spTree>
    <p:extLst>
      <p:ext uri="{BB962C8B-B14F-4D97-AF65-F5344CB8AC3E}">
        <p14:creationId xmlns:p14="http://schemas.microsoft.com/office/powerpoint/2010/main" val="406602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D78A92-0141-4330-8F3E-FAADFAC23844}" type="slidenum">
              <a:rPr lang="ru-RU" smtClean="0"/>
              <a:t>4</a:t>
            </a:fld>
            <a:endParaRPr lang="ru-RU" dirty="0"/>
          </a:p>
        </p:txBody>
      </p:sp>
    </p:spTree>
    <p:extLst>
      <p:ext uri="{BB962C8B-B14F-4D97-AF65-F5344CB8AC3E}">
        <p14:creationId xmlns:p14="http://schemas.microsoft.com/office/powerpoint/2010/main" val="186329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IN" dirty="0"/>
              <a:t>29 records that have relevant columns like </a:t>
            </a:r>
            <a:r>
              <a:rPr lang="en-IN" dirty="0" err="1"/>
              <a:t>open_acc</a:t>
            </a:r>
            <a:r>
              <a:rPr lang="en-IN" dirty="0"/>
              <a:t>, </a:t>
            </a:r>
            <a:r>
              <a:rPr lang="en-IN" dirty="0" err="1"/>
              <a:t>toal_rec</a:t>
            </a:r>
            <a:r>
              <a:rPr lang="en-IN" dirty="0"/>
              <a:t>, </a:t>
            </a:r>
            <a:r>
              <a:rPr lang="en-IN" dirty="0" err="1"/>
              <a:t>acc_no</a:t>
            </a:r>
            <a:r>
              <a:rPr lang="en-IN" dirty="0"/>
              <a:t>, delinq_2_yrs containing null values, were removed .</a:t>
            </a:r>
          </a:p>
          <a:p>
            <a:pPr marL="342900" indent="-342900">
              <a:buFont typeface="Arial" panose="020B0604020202020204" pitchFamily="34" charset="0"/>
              <a:buChar char="•"/>
            </a:pPr>
            <a:r>
              <a:rPr lang="en-IN" dirty="0"/>
              <a:t>Date Columns were transformed into better values </a:t>
            </a:r>
            <a:endParaRPr lang="en-GB" dirty="0"/>
          </a:p>
          <a:p>
            <a:endParaRPr lang="en-IN" dirty="0"/>
          </a:p>
        </p:txBody>
      </p:sp>
      <p:sp>
        <p:nvSpPr>
          <p:cNvPr id="4" name="Slide Number Placeholder 3"/>
          <p:cNvSpPr>
            <a:spLocks noGrp="1"/>
          </p:cNvSpPr>
          <p:nvPr>
            <p:ph type="sldNum" sz="quarter" idx="5"/>
          </p:nvPr>
        </p:nvSpPr>
        <p:spPr/>
        <p:txBody>
          <a:bodyPr/>
          <a:lstStyle/>
          <a:p>
            <a:fld id="{53D78A92-0141-4330-8F3E-FAADFAC23844}" type="slidenum">
              <a:rPr lang="ru-RU" smtClean="0"/>
              <a:t>6</a:t>
            </a:fld>
            <a:endParaRPr lang="ru-RU" dirty="0"/>
          </a:p>
        </p:txBody>
      </p:sp>
    </p:spTree>
    <p:extLst>
      <p:ext uri="{BB962C8B-B14F-4D97-AF65-F5344CB8AC3E}">
        <p14:creationId xmlns:p14="http://schemas.microsoft.com/office/powerpoint/2010/main" val="4095499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D78A92-0141-4330-8F3E-FAADFAC23844}" type="slidenum">
              <a:rPr lang="ru-RU" smtClean="0"/>
              <a:t>7</a:t>
            </a:fld>
            <a:endParaRPr lang="ru-RU" dirty="0"/>
          </a:p>
        </p:txBody>
      </p:sp>
    </p:spTree>
    <p:extLst>
      <p:ext uri="{BB962C8B-B14F-4D97-AF65-F5344CB8AC3E}">
        <p14:creationId xmlns:p14="http://schemas.microsoft.com/office/powerpoint/2010/main" val="1899034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D78A92-0141-4330-8F3E-FAADFAC23844}" type="slidenum">
              <a:rPr lang="ru-RU" smtClean="0"/>
              <a:t>8</a:t>
            </a:fld>
            <a:endParaRPr lang="ru-RU" dirty="0"/>
          </a:p>
        </p:txBody>
      </p:sp>
    </p:spTree>
    <p:extLst>
      <p:ext uri="{BB962C8B-B14F-4D97-AF65-F5344CB8AC3E}">
        <p14:creationId xmlns:p14="http://schemas.microsoft.com/office/powerpoint/2010/main" val="302379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For a bank or financial institution, the misclassification cost of not predicting loan defaults correctly is much higher than misclassification cost of not predicting non-defaults correctly, hence it is important that the model should have a higher sensitivity.</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Accuracy</a:t>
            </a:r>
            <a:endParaRPr lang="en-IN" dirty="0"/>
          </a:p>
        </p:txBody>
      </p:sp>
      <p:sp>
        <p:nvSpPr>
          <p:cNvPr id="4" name="Slide Number Placeholder 3"/>
          <p:cNvSpPr>
            <a:spLocks noGrp="1"/>
          </p:cNvSpPr>
          <p:nvPr>
            <p:ph type="sldNum" sz="quarter" idx="5"/>
          </p:nvPr>
        </p:nvSpPr>
        <p:spPr/>
        <p:txBody>
          <a:bodyPr/>
          <a:lstStyle/>
          <a:p>
            <a:fld id="{53D78A92-0141-4330-8F3E-FAADFAC23844}" type="slidenum">
              <a:rPr lang="ru-RU" smtClean="0"/>
              <a:t>10</a:t>
            </a:fld>
            <a:endParaRPr lang="ru-RU" dirty="0"/>
          </a:p>
        </p:txBody>
      </p:sp>
    </p:spTree>
    <p:extLst>
      <p:ext uri="{BB962C8B-B14F-4D97-AF65-F5344CB8AC3E}">
        <p14:creationId xmlns:p14="http://schemas.microsoft.com/office/powerpoint/2010/main" val="645326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D78A92-0141-4330-8F3E-FAADFAC23844}" type="slidenum">
              <a:rPr lang="ru-RU" smtClean="0"/>
              <a:t>12</a:t>
            </a:fld>
            <a:endParaRPr lang="ru-RU" dirty="0"/>
          </a:p>
        </p:txBody>
      </p:sp>
    </p:spTree>
    <p:extLst>
      <p:ext uri="{BB962C8B-B14F-4D97-AF65-F5344CB8AC3E}">
        <p14:creationId xmlns:p14="http://schemas.microsoft.com/office/powerpoint/2010/main" val="999030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10.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3"/>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r>
              <a:rPr lang="en-US" dirty="0"/>
              <a:t>Credit Risk Scoring</a:t>
            </a:r>
            <a:endParaRPr lang="ru-RU"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p:txBody>
          <a:bodyPr/>
          <a:lstStyle/>
          <a:p>
            <a:r>
              <a:rPr lang="en-US" dirty="0"/>
              <a:t>August </a:t>
            </a:r>
            <a:endParaRPr lang="ru-RU"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p:txBody>
          <a:bodyPr/>
          <a:lstStyle/>
          <a:p>
            <a:r>
              <a:rPr lang="en-US" dirty="0"/>
              <a:t>2019</a:t>
            </a:r>
            <a:endParaRPr lang="ru-RU" dirty="0"/>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42E07B-C167-48F8-AB6F-45BD78322261}"/>
              </a:ext>
            </a:extLst>
          </p:cNvPr>
          <p:cNvSpPr>
            <a:spLocks noGrp="1"/>
          </p:cNvSpPr>
          <p:nvPr>
            <p:ph type="title"/>
          </p:nvPr>
        </p:nvSpPr>
        <p:spPr bwMode="grayWhite">
          <a:xfrm>
            <a:off x="566293" y="68078"/>
            <a:ext cx="4249547" cy="1524185"/>
          </a:xfrm>
        </p:spPr>
        <p:txBody>
          <a:bodyPr>
            <a:normAutofit/>
          </a:bodyPr>
          <a:lstStyle/>
          <a:p>
            <a:r>
              <a:rPr lang="en-US" sz="3600" dirty="0"/>
              <a:t>Model  Training</a:t>
            </a:r>
            <a:endParaRPr lang="ru-RU" sz="3600" dirty="0"/>
          </a:p>
        </p:txBody>
      </p:sp>
      <p:sp>
        <p:nvSpPr>
          <p:cNvPr id="5" name="Text Placeholder 4">
            <a:extLst>
              <a:ext uri="{FF2B5EF4-FFF2-40B4-BE49-F238E27FC236}">
                <a16:creationId xmlns:a16="http://schemas.microsoft.com/office/drawing/2014/main" id="{ADE478EB-C91D-4F65-ABE7-97357B17A1CA}"/>
              </a:ext>
            </a:extLst>
          </p:cNvPr>
          <p:cNvSpPr>
            <a:spLocks noGrp="1"/>
          </p:cNvSpPr>
          <p:nvPr>
            <p:ph type="body" sz="quarter" idx="13"/>
          </p:nvPr>
        </p:nvSpPr>
        <p:spPr bwMode="grayWhite">
          <a:xfrm>
            <a:off x="566292" y="3891280"/>
            <a:ext cx="4696588" cy="1225007"/>
          </a:xfrm>
        </p:spPr>
        <p:txBody>
          <a:bodyPr>
            <a:normAutofit/>
          </a:bodyPr>
          <a:lstStyle/>
          <a:p>
            <a:r>
              <a:rPr lang="en-US" dirty="0"/>
              <a:t>Data Split is done in 80:20 Ratio</a:t>
            </a:r>
          </a:p>
          <a:p>
            <a:r>
              <a:rPr lang="en-US" dirty="0"/>
              <a:t>Stratified Shuffle Sampling is implemented</a:t>
            </a:r>
          </a:p>
        </p:txBody>
      </p:sp>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10</a:t>
            </a:fld>
            <a:endParaRPr lang="ru-RU" dirty="0"/>
          </a:p>
        </p:txBody>
      </p:sp>
      <p:sp>
        <p:nvSpPr>
          <p:cNvPr id="8" name="Text Placeholder 4">
            <a:extLst>
              <a:ext uri="{FF2B5EF4-FFF2-40B4-BE49-F238E27FC236}">
                <a16:creationId xmlns:a16="http://schemas.microsoft.com/office/drawing/2014/main" id="{235C8E03-2411-4122-B3C8-917DCBDE2FE5}"/>
              </a:ext>
            </a:extLst>
          </p:cNvPr>
          <p:cNvSpPr txBox="1">
            <a:spLocks/>
          </p:cNvSpPr>
          <p:nvPr/>
        </p:nvSpPr>
        <p:spPr bwMode="grayWhite">
          <a:xfrm>
            <a:off x="566292" y="1505031"/>
            <a:ext cx="3761867" cy="226103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Learning Models implemented are:</a:t>
            </a:r>
          </a:p>
          <a:p>
            <a:r>
              <a:rPr lang="en-US" dirty="0"/>
              <a:t>1.Logistic Regression</a:t>
            </a:r>
          </a:p>
          <a:p>
            <a:r>
              <a:rPr lang="en-US" dirty="0"/>
              <a:t>2.Decision Tree</a:t>
            </a:r>
          </a:p>
          <a:p>
            <a:r>
              <a:rPr lang="en-US" dirty="0"/>
              <a:t>3.Random Forest</a:t>
            </a:r>
          </a:p>
          <a:p>
            <a:r>
              <a:rPr lang="en-US" dirty="0"/>
              <a:t>4.Naïve Bayes</a:t>
            </a:r>
          </a:p>
        </p:txBody>
      </p:sp>
      <p:sp>
        <p:nvSpPr>
          <p:cNvPr id="6" name="Text Placeholder 4">
            <a:extLst>
              <a:ext uri="{FF2B5EF4-FFF2-40B4-BE49-F238E27FC236}">
                <a16:creationId xmlns:a16="http://schemas.microsoft.com/office/drawing/2014/main" id="{24C9D41B-ACEA-4D8A-9757-0B6FC4415061}"/>
              </a:ext>
            </a:extLst>
          </p:cNvPr>
          <p:cNvSpPr txBox="1">
            <a:spLocks/>
          </p:cNvSpPr>
          <p:nvPr/>
        </p:nvSpPr>
        <p:spPr bwMode="grayWhite">
          <a:xfrm>
            <a:off x="566292" y="5111213"/>
            <a:ext cx="4060298" cy="9035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0"/>
              </a:spcBef>
              <a:defRPr/>
            </a:pPr>
            <a:r>
              <a:rPr lang="en-US" dirty="0"/>
              <a:t>Accuracy can be compromised but not Sensitivity</a:t>
            </a:r>
          </a:p>
        </p:txBody>
      </p:sp>
      <p:sp>
        <p:nvSpPr>
          <p:cNvPr id="7" name="Title 3">
            <a:extLst>
              <a:ext uri="{FF2B5EF4-FFF2-40B4-BE49-F238E27FC236}">
                <a16:creationId xmlns:a16="http://schemas.microsoft.com/office/drawing/2014/main" id="{AFFAD29C-5A50-426A-A7B0-D772FF504BA7}"/>
              </a:ext>
            </a:extLst>
          </p:cNvPr>
          <p:cNvSpPr txBox="1">
            <a:spLocks/>
          </p:cNvSpPr>
          <p:nvPr/>
        </p:nvSpPr>
        <p:spPr bwMode="grayWhite">
          <a:xfrm>
            <a:off x="4815840" y="68078"/>
            <a:ext cx="4249547"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3600" dirty="0"/>
              <a:t>&amp; Evaluation</a:t>
            </a:r>
            <a:endParaRPr lang="ru-RU" sz="3600" dirty="0"/>
          </a:p>
        </p:txBody>
      </p:sp>
      <p:pic>
        <p:nvPicPr>
          <p:cNvPr id="9" name="Picture 8">
            <a:extLst>
              <a:ext uri="{FF2B5EF4-FFF2-40B4-BE49-F238E27FC236}">
                <a16:creationId xmlns:a16="http://schemas.microsoft.com/office/drawing/2014/main" id="{412205A2-DD53-4802-81A4-965AD1A7644A}"/>
              </a:ext>
            </a:extLst>
          </p:cNvPr>
          <p:cNvPicPr>
            <a:picLocks noChangeAspect="1"/>
          </p:cNvPicPr>
          <p:nvPr/>
        </p:nvPicPr>
        <p:blipFill>
          <a:blip r:embed="rId3"/>
          <a:stretch>
            <a:fillRect/>
          </a:stretch>
        </p:blipFill>
        <p:spPr>
          <a:xfrm>
            <a:off x="4917162" y="1214383"/>
            <a:ext cx="2655545" cy="5444113"/>
          </a:xfrm>
          <a:prstGeom prst="rect">
            <a:avLst/>
          </a:prstGeom>
        </p:spPr>
      </p:pic>
      <p:pic>
        <p:nvPicPr>
          <p:cNvPr id="12" name="Picture 11" descr="A screenshot of text&#10;&#10;Description automatically generated">
            <a:extLst>
              <a:ext uri="{FF2B5EF4-FFF2-40B4-BE49-F238E27FC236}">
                <a16:creationId xmlns:a16="http://schemas.microsoft.com/office/drawing/2014/main" id="{3C2C8BF0-EBA9-4030-A434-A22FACA731B3}"/>
              </a:ext>
            </a:extLst>
          </p:cNvPr>
          <p:cNvPicPr>
            <a:picLocks noChangeAspect="1"/>
          </p:cNvPicPr>
          <p:nvPr/>
        </p:nvPicPr>
        <p:blipFill>
          <a:blip r:embed="rId4"/>
          <a:stretch>
            <a:fillRect/>
          </a:stretch>
        </p:blipFill>
        <p:spPr>
          <a:xfrm>
            <a:off x="7784045" y="4125585"/>
            <a:ext cx="3569196" cy="2473497"/>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0BF9FE4D-7932-490A-8BAD-2B274421B6B8}"/>
              </a:ext>
            </a:extLst>
          </p:cNvPr>
          <p:cNvPicPr>
            <a:picLocks noChangeAspect="1"/>
          </p:cNvPicPr>
          <p:nvPr/>
        </p:nvPicPr>
        <p:blipFill>
          <a:blip r:embed="rId5"/>
          <a:stretch>
            <a:fillRect/>
          </a:stretch>
        </p:blipFill>
        <p:spPr>
          <a:xfrm>
            <a:off x="7768470" y="1259542"/>
            <a:ext cx="3569196" cy="2676897"/>
          </a:xfrm>
          <a:prstGeom prst="rect">
            <a:avLst/>
          </a:prstGeom>
        </p:spPr>
      </p:pic>
    </p:spTree>
    <p:extLst>
      <p:ext uri="{BB962C8B-B14F-4D97-AF65-F5344CB8AC3E}">
        <p14:creationId xmlns:p14="http://schemas.microsoft.com/office/powerpoint/2010/main" val="117438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8"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6847171" y="97273"/>
            <a:ext cx="12161519" cy="6858000"/>
          </a:xfrm>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621632" y="157759"/>
            <a:ext cx="10514998" cy="782638"/>
          </a:xfrm>
        </p:spPr>
        <p:txBody>
          <a:bodyPr>
            <a:normAutofit/>
          </a:bodyPr>
          <a:lstStyle/>
          <a:p>
            <a:r>
              <a:rPr lang="en-US" sz="3600" dirty="0"/>
              <a:t>Conclusions</a:t>
            </a:r>
            <a:endParaRPr lang="ru-RU" sz="3600" dirty="0"/>
          </a:p>
        </p:txBody>
      </p:sp>
      <p:sp>
        <p:nvSpPr>
          <p:cNvPr id="5" name="Text Placeholder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164432" y="940397"/>
            <a:ext cx="11722767" cy="5061975"/>
          </a:xfrm>
        </p:spPr>
        <p:txBody>
          <a:bodyPr>
            <a:noAutofit/>
          </a:bodyPr>
          <a:lstStyle/>
          <a:p>
            <a:pPr marL="342900" indent="-342900">
              <a:buFont typeface="Arial" panose="020B0604020202020204" pitchFamily="34" charset="0"/>
              <a:buChar char="•"/>
            </a:pPr>
            <a:r>
              <a:rPr lang="en-GB" sz="1600" dirty="0"/>
              <a:t>92% are low risk and 67% of them are ‘ Current’. Meaning There is a risk that they can turn into bad loans. Only 7% cases are High Risk.</a:t>
            </a:r>
            <a:r>
              <a:rPr lang="en-IN" sz="1600" dirty="0"/>
              <a:t> From early 2013 until mid 2014, we can see a boom in loan applications volume, only to see a violent drop in defaulters after this </a:t>
            </a:r>
            <a:r>
              <a:rPr lang="en-IN" sz="1600" dirty="0" err="1"/>
              <a:t>period.Loan</a:t>
            </a:r>
            <a:r>
              <a:rPr lang="en-IN" sz="1600" dirty="0"/>
              <a:t> applications were rising and loan defaults were diminishing.</a:t>
            </a:r>
          </a:p>
          <a:p>
            <a:pPr marL="342900" indent="-342900">
              <a:buFont typeface="Arial" panose="020B0604020202020204" pitchFamily="34" charset="0"/>
              <a:buChar char="•"/>
            </a:pPr>
            <a:r>
              <a:rPr lang="en-IN" sz="1600" dirty="0"/>
              <a:t>Only Individuals are applying for Loans and Their Annual income lies not more 200K dollars .Very least population is earning great salary.</a:t>
            </a:r>
          </a:p>
          <a:p>
            <a:pPr marL="342900" indent="-342900">
              <a:buFont typeface="Arial" panose="020B0604020202020204" pitchFamily="34" charset="0"/>
              <a:buChar char="•"/>
            </a:pPr>
            <a:r>
              <a:rPr lang="en-IN" sz="1600" dirty="0"/>
              <a:t>Most of the values in Emp Title were none .Perhaps Bank has been giving loans to unemployed people or the value is mistakenly missed.</a:t>
            </a:r>
          </a:p>
          <a:p>
            <a:pPr marL="342900" indent="-342900">
              <a:buFont typeface="Arial" panose="020B0604020202020204" pitchFamily="34" charset="0"/>
              <a:buChar char="•"/>
            </a:pPr>
            <a:r>
              <a:rPr lang="en-IN" sz="1600" dirty="0"/>
              <a:t>Debt Consolidation and Credit card purposes make 85% of the whole set ,maintain the top position in Loan amount too .But Small business covers only 1% of the cases yet maintains third position in highest average loan amount  in comparison to House loans.</a:t>
            </a:r>
          </a:p>
          <a:p>
            <a:pPr marL="342900" indent="-342900">
              <a:buFont typeface="Arial" panose="020B0604020202020204" pitchFamily="34" charset="0"/>
              <a:buChar char="•"/>
            </a:pPr>
            <a:r>
              <a:rPr lang="en-IN" sz="1600" dirty="0"/>
              <a:t>Revolving Utilization Rate lies between 25% - 100% for all the defaulters. It can be used to monitor the borrower's accounts . The bank can keep a close eye on the account and can be alarmed once the borrower's utilization rate reached Three Fourth cluster.</a:t>
            </a:r>
          </a:p>
          <a:p>
            <a:pPr marL="342900" indent="-342900">
              <a:buFont typeface="Arial" panose="020B0604020202020204" pitchFamily="34" charset="0"/>
              <a:buChar char="•"/>
            </a:pPr>
            <a:r>
              <a:rPr lang="en-IN" sz="1600" dirty="0"/>
              <a:t>50% of the customers are having mortgages for their houses whereas rest 40% in rent and 10% in their own .</a:t>
            </a:r>
          </a:p>
          <a:p>
            <a:pPr marL="342900" indent="-342900">
              <a:buFont typeface="Arial" panose="020B0604020202020204" pitchFamily="34" charset="0"/>
              <a:buChar char="•"/>
            </a:pPr>
            <a:r>
              <a:rPr lang="en-IN" sz="1600" dirty="0"/>
              <a:t>Not able to bring value : </a:t>
            </a:r>
            <a:r>
              <a:rPr lang="en-GB" sz="1600" dirty="0"/>
              <a:t>Loan Duration (either 2.5 year or 5 years),Customer’s Employment duration (which More than 10 years in , Debt to Income Ratio .</a:t>
            </a:r>
          </a:p>
          <a:p>
            <a:pPr marL="342900" indent="-342900">
              <a:buFont typeface="Arial" panose="020B0604020202020204" pitchFamily="34" charset="0"/>
              <a:buChar char="•"/>
            </a:pPr>
            <a:r>
              <a:rPr lang="en-GB" sz="1600" dirty="0"/>
              <a:t>Delinquency in 2 years  Feature was expected to bring limelight but almost 82% are never late in paying the </a:t>
            </a:r>
            <a:r>
              <a:rPr lang="en-GB" sz="1600" dirty="0" err="1"/>
              <a:t>installements</a:t>
            </a:r>
            <a:r>
              <a:rPr lang="en-GB" sz="1600" dirty="0"/>
              <a:t> .perhaps this is because of the imbalanced data.</a:t>
            </a:r>
          </a:p>
          <a:p>
            <a:pPr marL="342900" indent="-342900">
              <a:buFont typeface="Arial" panose="020B0604020202020204" pitchFamily="34" charset="0"/>
              <a:buChar char="•"/>
            </a:pPr>
            <a:r>
              <a:rPr lang="en-GB" sz="1600" dirty="0"/>
              <a:t>There seems to be a correlation between Interest rate, revolving utilization Rate, Loan Duration.</a:t>
            </a:r>
          </a:p>
          <a:p>
            <a:pPr marL="342900" indent="-342900">
              <a:buFont typeface="Arial" panose="020B0604020202020204" pitchFamily="34" charset="0"/>
              <a:buChar char="•"/>
            </a:pPr>
            <a:endParaRPr lang="en-IN" sz="1600"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11</a:t>
            </a:fld>
            <a:endParaRPr lang="ru-RU" dirty="0"/>
          </a:p>
        </p:txBody>
      </p:sp>
    </p:spTree>
    <p:extLst>
      <p:ext uri="{BB962C8B-B14F-4D97-AF65-F5344CB8AC3E}">
        <p14:creationId xmlns:p14="http://schemas.microsoft.com/office/powerpoint/2010/main" val="13557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fld id="{D495E168-DA5E-4888-8D8A-92B118324C14}" type="slidenum">
              <a:rPr lang="ru-RU" smtClean="0"/>
              <a:pPr/>
              <a:t>12</a:t>
            </a:fld>
            <a:endParaRPr lang="ru-RU" dirty="0"/>
          </a:p>
        </p:txBody>
      </p:sp>
      <p:sp>
        <p:nvSpPr>
          <p:cNvPr id="7" name="Title 3">
            <a:extLst>
              <a:ext uri="{FF2B5EF4-FFF2-40B4-BE49-F238E27FC236}">
                <a16:creationId xmlns:a16="http://schemas.microsoft.com/office/drawing/2014/main" id="{1D81FD59-5F59-4746-BDA6-96756470F652}"/>
              </a:ext>
            </a:extLst>
          </p:cNvPr>
          <p:cNvSpPr>
            <a:spLocks noGrp="1"/>
          </p:cNvSpPr>
          <p:nvPr>
            <p:ph type="title"/>
          </p:nvPr>
        </p:nvSpPr>
        <p:spPr bwMode="auto">
          <a:xfrm>
            <a:off x="3385457" y="1069573"/>
            <a:ext cx="7344705" cy="782638"/>
          </a:xfrm>
        </p:spPr>
        <p:txBody>
          <a:bodyPr>
            <a:normAutofit/>
          </a:bodyPr>
          <a:lstStyle/>
          <a:p>
            <a:r>
              <a:rPr lang="en-US" sz="3600" dirty="0"/>
              <a:t>&amp; Future Improvements</a:t>
            </a:r>
            <a:endParaRPr lang="ru-RU" sz="3600" dirty="0"/>
          </a:p>
        </p:txBody>
      </p:sp>
      <p:sp>
        <p:nvSpPr>
          <p:cNvPr id="9" name="Text Placeholder 4">
            <a:extLst>
              <a:ext uri="{FF2B5EF4-FFF2-40B4-BE49-F238E27FC236}">
                <a16:creationId xmlns:a16="http://schemas.microsoft.com/office/drawing/2014/main" id="{B2B654E7-C858-43F8-BF85-85B4F7C221E8}"/>
              </a:ext>
            </a:extLst>
          </p:cNvPr>
          <p:cNvSpPr txBox="1">
            <a:spLocks/>
          </p:cNvSpPr>
          <p:nvPr/>
        </p:nvSpPr>
        <p:spPr bwMode="auto">
          <a:xfrm>
            <a:off x="486284" y="2170014"/>
            <a:ext cx="10964187" cy="160733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Imbalanced Dataset -with Label having only 7 % in the data.</a:t>
            </a:r>
          </a:p>
          <a:p>
            <a:pPr marL="342900" indent="-342900"/>
            <a:r>
              <a:rPr lang="en-US" dirty="0"/>
              <a:t>Missing Values – many columns have Nan value or 0 values</a:t>
            </a:r>
          </a:p>
          <a:p>
            <a:pPr marL="342900" indent="-342900"/>
            <a:r>
              <a:rPr lang="en-US" dirty="0"/>
              <a:t>Appropriate Values for the Text Column for Binning</a:t>
            </a:r>
          </a:p>
          <a:p>
            <a:pPr marL="342900" indent="-342900"/>
            <a:r>
              <a:rPr lang="en-US" dirty="0"/>
              <a:t>Business Interaction required to understand the value of the information</a:t>
            </a:r>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ru-RU" dirty="0"/>
          </a:p>
        </p:txBody>
      </p:sp>
      <p:sp>
        <p:nvSpPr>
          <p:cNvPr id="6" name="Title 3">
            <a:extLst>
              <a:ext uri="{FF2B5EF4-FFF2-40B4-BE49-F238E27FC236}">
                <a16:creationId xmlns:a16="http://schemas.microsoft.com/office/drawing/2014/main" id="{2D40A2AF-5831-447C-BF9B-43DD45E999EA}"/>
              </a:ext>
            </a:extLst>
          </p:cNvPr>
          <p:cNvSpPr txBox="1">
            <a:spLocks/>
          </p:cNvSpPr>
          <p:nvPr/>
        </p:nvSpPr>
        <p:spPr bwMode="auto">
          <a:xfrm>
            <a:off x="1282758" y="1069573"/>
            <a:ext cx="2875585"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3600" dirty="0"/>
              <a:t>Issues </a:t>
            </a:r>
            <a:endParaRPr lang="ru-RU" sz="3600" dirty="0"/>
          </a:p>
        </p:txBody>
      </p:sp>
      <p:sp>
        <p:nvSpPr>
          <p:cNvPr id="8" name="Text Placeholder 4">
            <a:extLst>
              <a:ext uri="{FF2B5EF4-FFF2-40B4-BE49-F238E27FC236}">
                <a16:creationId xmlns:a16="http://schemas.microsoft.com/office/drawing/2014/main" id="{BF161C45-855F-4465-B059-2BEC9665EA6D}"/>
              </a:ext>
            </a:extLst>
          </p:cNvPr>
          <p:cNvSpPr txBox="1">
            <a:spLocks/>
          </p:cNvSpPr>
          <p:nvPr/>
        </p:nvSpPr>
        <p:spPr bwMode="auto">
          <a:xfrm>
            <a:off x="486284" y="3668488"/>
            <a:ext cx="11705716" cy="27959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dirty="0"/>
              <a:t>Implementation of Advanced Machine Learning models like </a:t>
            </a:r>
            <a:r>
              <a:rPr lang="en-US" sz="2400" dirty="0" err="1"/>
              <a:t>XGBoost</a:t>
            </a:r>
            <a:r>
              <a:rPr lang="en-US" sz="2400" dirty="0"/>
              <a:t>, Neural </a:t>
            </a:r>
            <a:r>
              <a:rPr lang="en-US" sz="2400" dirty="0" err="1"/>
              <a:t>Networks,PCA</a:t>
            </a:r>
            <a:r>
              <a:rPr lang="en-US" sz="2400" dirty="0"/>
              <a:t>, SVM.</a:t>
            </a:r>
          </a:p>
          <a:p>
            <a:pPr marL="342900" indent="-342900"/>
            <a:r>
              <a:rPr lang="en-US" sz="2400" dirty="0"/>
              <a:t>Better metrics for quality like Gini Index can be implemented.</a:t>
            </a:r>
          </a:p>
          <a:p>
            <a:pPr marL="342900" indent="-342900"/>
            <a:r>
              <a:rPr lang="en-US" sz="2400" dirty="0" err="1"/>
              <a:t>GeoMap</a:t>
            </a:r>
            <a:r>
              <a:rPr lang="en-US" sz="2400" dirty="0"/>
              <a:t> Library for visualization of the states.</a:t>
            </a:r>
          </a:p>
          <a:p>
            <a:pPr marL="342900" indent="-342900"/>
            <a:r>
              <a:rPr lang="en-US" sz="2400" dirty="0"/>
              <a:t>Better  and optimized Sampling Strategy to overcome Imbalance.</a:t>
            </a:r>
          </a:p>
          <a:p>
            <a:pPr marL="342900" indent="-342900"/>
            <a:r>
              <a:rPr lang="en-US" sz="2400" dirty="0"/>
              <a:t>Optimization by hyperparameter tuning.</a:t>
            </a:r>
          </a:p>
          <a:p>
            <a:pPr marL="342900" indent="-342900"/>
            <a:r>
              <a:rPr lang="en-US" sz="2400" dirty="0"/>
              <a:t>More features from the borrower’s file can contribute a lot .</a:t>
            </a:r>
          </a:p>
          <a:p>
            <a:endParaRPr lang="en-IN" sz="2400" dirty="0"/>
          </a:p>
          <a:p>
            <a:pPr marL="342900" indent="-342900"/>
            <a:endParaRPr lang="en-US" sz="2400" dirty="0"/>
          </a:p>
          <a:p>
            <a:pPr marL="342900" indent="-342900"/>
            <a:endParaRPr lang="en-US" sz="2400" dirty="0"/>
          </a:p>
          <a:p>
            <a:pPr marL="342900" indent="-342900"/>
            <a:endParaRPr lang="en-US" sz="2400" dirty="0"/>
          </a:p>
          <a:p>
            <a:pPr marL="342900" indent="-342900"/>
            <a:endParaRPr lang="en-US" sz="2400" dirty="0"/>
          </a:p>
          <a:p>
            <a:pPr marL="342900" indent="-342900"/>
            <a:endParaRPr lang="en-US" sz="2400" dirty="0"/>
          </a:p>
          <a:p>
            <a:pPr marL="342900" indent="-342900"/>
            <a:endParaRPr lang="ru-RU" sz="2400" dirty="0"/>
          </a:p>
        </p:txBody>
      </p:sp>
    </p:spTree>
    <p:extLst>
      <p:ext uri="{BB962C8B-B14F-4D97-AF65-F5344CB8AC3E}">
        <p14:creationId xmlns:p14="http://schemas.microsoft.com/office/powerpoint/2010/main" val="5958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a:xfrm>
            <a:off x="2" y="0"/>
            <a:ext cx="9155429" cy="6858000"/>
          </a:xfrm>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a:xfrm>
            <a:off x="7573722" y="3574330"/>
            <a:ext cx="4183939" cy="2281355"/>
          </a:xfrm>
        </p:spPr>
        <p:txBody>
          <a:bodyPr/>
          <a:lstStyle/>
          <a:p>
            <a:r>
              <a:rPr lang="en-US"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a:xfrm>
            <a:off x="8596140" y="6032828"/>
            <a:ext cx="3135771" cy="1101897"/>
          </a:xfrm>
        </p:spPr>
        <p:txBody>
          <a:bodyPr/>
          <a:lstStyle/>
          <a:p>
            <a:r>
              <a:rPr lang="en-US" dirty="0"/>
              <a:t>Kanika Sharma</a:t>
            </a:r>
            <a:endParaRPr lang="ru-RU" dirty="0"/>
          </a:p>
        </p:txBody>
      </p:sp>
      <p:sp>
        <p:nvSpPr>
          <p:cNvPr id="12" name="TextBox 11">
            <a:extLst>
              <a:ext uri="{FF2B5EF4-FFF2-40B4-BE49-F238E27FC236}">
                <a16:creationId xmlns:a16="http://schemas.microsoft.com/office/drawing/2014/main" id="{0DA4FA7D-596E-4B68-B9BF-229B2D98092E}"/>
              </a:ext>
            </a:extLst>
          </p:cNvPr>
          <p:cNvSpPr txBox="1"/>
          <p:nvPr/>
        </p:nvSpPr>
        <p:spPr>
          <a:xfrm>
            <a:off x="4429760" y="2659559"/>
            <a:ext cx="2672080" cy="769441"/>
          </a:xfrm>
          <a:prstGeom prst="rect">
            <a:avLst/>
          </a:prstGeom>
          <a:noFill/>
        </p:spPr>
        <p:txBody>
          <a:bodyPr wrap="square" rtlCol="0">
            <a:spAutoFit/>
          </a:bodyPr>
          <a:lstStyle/>
          <a:p>
            <a:r>
              <a:rPr lang="en-GB" sz="4400" b="1" dirty="0">
                <a:solidFill>
                  <a:schemeClr val="bg1"/>
                </a:solidFill>
              </a:rPr>
              <a:t>Q &amp; A</a:t>
            </a:r>
            <a:endParaRPr lang="en-IN" sz="4400" b="1" dirty="0">
              <a:solidFill>
                <a:schemeClr val="bg1"/>
              </a:solidFill>
            </a:endParaRPr>
          </a:p>
        </p:txBody>
      </p:sp>
      <p:pic>
        <p:nvPicPr>
          <p:cNvPr id="14" name="Graphic 13" descr="Help">
            <a:extLst>
              <a:ext uri="{FF2B5EF4-FFF2-40B4-BE49-F238E27FC236}">
                <a16:creationId xmlns:a16="http://schemas.microsoft.com/office/drawing/2014/main" id="{A240C54B-1EBA-4D12-BCDB-52AB573A3D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6569" y="2587079"/>
            <a:ext cx="914400" cy="914400"/>
          </a:xfrm>
          <a:prstGeom prst="rect">
            <a:avLst/>
          </a:prstGeom>
        </p:spPr>
      </p:pic>
    </p:spTree>
    <p:extLst>
      <p:ext uri="{BB962C8B-B14F-4D97-AF65-F5344CB8AC3E}">
        <p14:creationId xmlns:p14="http://schemas.microsoft.com/office/powerpoint/2010/main" val="231420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a:xfrm>
            <a:off x="10730162" y="6002372"/>
            <a:ext cx="549442" cy="365125"/>
          </a:xfrm>
          <a:prstGeom prst="rect">
            <a:avLst/>
          </a:prstGeo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a:t>
            </a:fld>
            <a:endParaRPr lang="ru-RU"/>
          </a:p>
        </p:txBody>
      </p:sp>
      <p:sp>
        <p:nvSpPr>
          <p:cNvPr id="4" name="Title 3">
            <a:extLst>
              <a:ext uri="{FF2B5EF4-FFF2-40B4-BE49-F238E27FC236}">
                <a16:creationId xmlns:a16="http://schemas.microsoft.com/office/drawing/2014/main" id="{8D42E07B-C167-48F8-AB6F-45BD78322261}"/>
              </a:ext>
            </a:extLst>
          </p:cNvPr>
          <p:cNvSpPr>
            <a:spLocks noGrp="1"/>
          </p:cNvSpPr>
          <p:nvPr>
            <p:ph type="title"/>
          </p:nvPr>
        </p:nvSpPr>
        <p:spPr bwMode="grayWhite">
          <a:xfrm>
            <a:off x="839788" y="457200"/>
            <a:ext cx="3932237" cy="1345096"/>
          </a:xfrm>
          <a:prstGeom prst="rect">
            <a:avLst/>
          </a:prstGeom>
        </p:spPr>
        <p:txBody>
          <a:bodyPr vert="horz" lIns="91440" tIns="45720" rIns="91440" bIns="45720" rtlCol="0" anchor="b">
            <a:normAutofit/>
          </a:bodyPr>
          <a:lstStyle/>
          <a:p>
            <a:r>
              <a:rPr lang="en-US" sz="4000" b="1" kern="1200" dirty="0">
                <a:latin typeface="+mj-lt"/>
                <a:ea typeface="+mj-ea"/>
                <a:cs typeface="+mj-cs"/>
              </a:rPr>
              <a:t>Contents</a:t>
            </a:r>
          </a:p>
        </p:txBody>
      </p:sp>
      <p:sp>
        <p:nvSpPr>
          <p:cNvPr id="5" name="Text Placeholder 4">
            <a:extLst>
              <a:ext uri="{FF2B5EF4-FFF2-40B4-BE49-F238E27FC236}">
                <a16:creationId xmlns:a16="http://schemas.microsoft.com/office/drawing/2014/main" id="{ADE478EB-C91D-4F65-ABE7-97357B17A1CA}"/>
              </a:ext>
            </a:extLst>
          </p:cNvPr>
          <p:cNvSpPr>
            <a:spLocks noGrp="1"/>
          </p:cNvSpPr>
          <p:nvPr>
            <p:ph type="body" sz="half" idx="2"/>
          </p:nvPr>
        </p:nvSpPr>
        <p:spPr bwMode="grayWhite">
          <a:xfrm>
            <a:off x="763588" y="2296777"/>
            <a:ext cx="5049383" cy="4104023"/>
          </a:xfrm>
          <a:prstGeom prst="rect">
            <a:avLst/>
          </a:prstGeom>
        </p:spPr>
        <p:txBody>
          <a:bodyPr vert="horz" lIns="91440" tIns="45720" rIns="91440" bIns="45720" rtlCol="0">
            <a:noAutofit/>
          </a:bodyPr>
          <a:lstStyle/>
          <a:p>
            <a:pPr marL="342900" indent="-342900">
              <a:buFont typeface="+mj-lt"/>
              <a:buAutoNum type="arabicPeriod"/>
            </a:pPr>
            <a:r>
              <a:rPr lang="en-US" sz="2400" dirty="0">
                <a:solidFill>
                  <a:schemeClr val="bg1"/>
                </a:solidFill>
              </a:rPr>
              <a:t>Primer</a:t>
            </a:r>
          </a:p>
          <a:p>
            <a:pPr marL="342900" indent="-342900">
              <a:buFont typeface="+mj-lt"/>
              <a:buAutoNum type="arabicPeriod"/>
            </a:pPr>
            <a:r>
              <a:rPr lang="en-US" sz="2400" kern="1200" dirty="0">
                <a:solidFill>
                  <a:schemeClr val="bg1"/>
                </a:solidFill>
                <a:latin typeface="+mn-lt"/>
                <a:ea typeface="+mn-ea"/>
                <a:cs typeface="+mn-cs"/>
              </a:rPr>
              <a:t>Project Objective</a:t>
            </a:r>
          </a:p>
          <a:p>
            <a:pPr marL="342900" indent="-342900">
              <a:buFont typeface="+mj-lt"/>
              <a:buAutoNum type="arabicPeriod"/>
            </a:pPr>
            <a:r>
              <a:rPr lang="en-US" sz="2400" dirty="0">
                <a:solidFill>
                  <a:schemeClr val="bg1"/>
                </a:solidFill>
              </a:rPr>
              <a:t>Methodology</a:t>
            </a:r>
          </a:p>
          <a:p>
            <a:pPr marL="342900" indent="-342900">
              <a:buFont typeface="+mj-lt"/>
              <a:buAutoNum type="arabicPeriod"/>
            </a:pPr>
            <a:r>
              <a:rPr lang="en-US" sz="2400" dirty="0">
                <a:solidFill>
                  <a:schemeClr val="bg1"/>
                </a:solidFill>
              </a:rPr>
              <a:t>Data Lookup</a:t>
            </a:r>
          </a:p>
          <a:p>
            <a:pPr marL="342900" indent="-342900">
              <a:buFont typeface="+mj-lt"/>
              <a:buAutoNum type="arabicPeriod"/>
            </a:pPr>
            <a:r>
              <a:rPr lang="en-US" sz="2400" kern="1200" dirty="0">
                <a:solidFill>
                  <a:schemeClr val="bg1"/>
                </a:solidFill>
                <a:latin typeface="+mn-lt"/>
                <a:ea typeface="+mn-ea"/>
                <a:cs typeface="+mn-cs"/>
              </a:rPr>
              <a:t>Exploratory Data Analysis</a:t>
            </a:r>
          </a:p>
          <a:p>
            <a:pPr marL="342900" indent="-342900">
              <a:buFont typeface="+mj-lt"/>
              <a:buAutoNum type="arabicPeriod"/>
            </a:pPr>
            <a:r>
              <a:rPr lang="en-US" sz="2400" kern="1200" dirty="0">
                <a:solidFill>
                  <a:schemeClr val="bg1"/>
                </a:solidFill>
                <a:latin typeface="+mn-lt"/>
                <a:ea typeface="+mn-ea"/>
                <a:cs typeface="+mn-cs"/>
              </a:rPr>
              <a:t>Woe and IV</a:t>
            </a:r>
          </a:p>
          <a:p>
            <a:pPr marL="342900" indent="-342900">
              <a:buFont typeface="+mj-lt"/>
              <a:buAutoNum type="arabicPeriod"/>
            </a:pPr>
            <a:r>
              <a:rPr lang="en-US" sz="2400" dirty="0">
                <a:solidFill>
                  <a:schemeClr val="bg1"/>
                </a:solidFill>
              </a:rPr>
              <a:t>Model Training</a:t>
            </a:r>
          </a:p>
          <a:p>
            <a:pPr marL="342900" indent="-342900">
              <a:buFont typeface="+mj-lt"/>
              <a:buAutoNum type="arabicPeriod"/>
            </a:pPr>
            <a:r>
              <a:rPr lang="en-US" sz="2400" dirty="0">
                <a:solidFill>
                  <a:schemeClr val="bg1"/>
                </a:solidFill>
              </a:rPr>
              <a:t>Conclusions</a:t>
            </a:r>
          </a:p>
          <a:p>
            <a:pPr marL="342900" indent="-342900">
              <a:buFont typeface="+mj-lt"/>
              <a:buAutoNum type="arabicPeriod"/>
            </a:pPr>
            <a:r>
              <a:rPr lang="en-US" sz="2400" dirty="0">
                <a:solidFill>
                  <a:schemeClr val="bg1"/>
                </a:solidFill>
              </a:rPr>
              <a:t>Issues &amp; Future improvements</a:t>
            </a:r>
          </a:p>
        </p:txBody>
      </p:sp>
    </p:spTree>
    <p:extLst>
      <p:ext uri="{BB962C8B-B14F-4D97-AF65-F5344CB8AC3E}">
        <p14:creationId xmlns:p14="http://schemas.microsoft.com/office/powerpoint/2010/main" val="1847957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774032" y="546688"/>
            <a:ext cx="5210208" cy="1262507"/>
          </a:xfrm>
        </p:spPr>
        <p:txBody>
          <a:bodyPr>
            <a:normAutofit/>
          </a:bodyPr>
          <a:lstStyle/>
          <a:p>
            <a:r>
              <a:rPr lang="en-US" dirty="0"/>
              <a:t>Credit Risk Score</a:t>
            </a:r>
            <a:endParaRPr lang="ru-RU"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627166" y="2182854"/>
            <a:ext cx="5898109" cy="1025808"/>
          </a:xfrm>
        </p:spPr>
        <p:txBody>
          <a:bodyPr>
            <a:noAutofit/>
          </a:bodyPr>
          <a:lstStyle/>
          <a:p>
            <a:r>
              <a:rPr lang="en-US" sz="2800" dirty="0"/>
              <a:t>Numerical expression based on statistical analysis of a person’s data to measure one’s creditworthiness</a:t>
            </a:r>
            <a:endParaRPr lang="ru-RU" sz="2800"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3</a:t>
            </a:fld>
            <a:endParaRPr lang="ru-RU" dirty="0"/>
          </a:p>
        </p:txBody>
      </p:sp>
      <p:pic>
        <p:nvPicPr>
          <p:cNvPr id="16" name="Picture 15">
            <a:extLst>
              <a:ext uri="{FF2B5EF4-FFF2-40B4-BE49-F238E27FC236}">
                <a16:creationId xmlns:a16="http://schemas.microsoft.com/office/drawing/2014/main" id="{89DA020F-C2C3-4460-A698-DB8688338638}"/>
              </a:ext>
            </a:extLst>
          </p:cNvPr>
          <p:cNvPicPr>
            <a:picLocks noChangeAspect="1"/>
          </p:cNvPicPr>
          <p:nvPr/>
        </p:nvPicPr>
        <p:blipFill>
          <a:blip r:embed="rId3"/>
          <a:stretch>
            <a:fillRect/>
          </a:stretch>
        </p:blipFill>
        <p:spPr>
          <a:xfrm>
            <a:off x="7275903" y="490503"/>
            <a:ext cx="4479607" cy="2191608"/>
          </a:xfrm>
          <a:prstGeom prst="rect">
            <a:avLst/>
          </a:prstGeom>
        </p:spPr>
      </p:pic>
      <p:sp>
        <p:nvSpPr>
          <p:cNvPr id="18" name="Text Placeholder 4">
            <a:extLst>
              <a:ext uri="{FF2B5EF4-FFF2-40B4-BE49-F238E27FC236}">
                <a16:creationId xmlns:a16="http://schemas.microsoft.com/office/drawing/2014/main" id="{1F6F0BC4-6AD9-45DC-AD66-647416CA8E1B}"/>
              </a:ext>
            </a:extLst>
          </p:cNvPr>
          <p:cNvSpPr txBox="1">
            <a:spLocks/>
          </p:cNvSpPr>
          <p:nvPr/>
        </p:nvSpPr>
        <p:spPr>
          <a:xfrm>
            <a:off x="627166" y="3649339"/>
            <a:ext cx="7278147" cy="304292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Banks and financial institutions  use credit risk score to </a:t>
            </a:r>
          </a:p>
          <a:p>
            <a:pPr marL="342900" indent="-342900">
              <a:buFont typeface="Arial" panose="020B0604020202020204" pitchFamily="34" charset="0"/>
              <a:buChar char="•"/>
            </a:pPr>
            <a:r>
              <a:rPr lang="en-US" sz="2800" dirty="0"/>
              <a:t>evaluate risk posed by lending money  to consumers</a:t>
            </a:r>
          </a:p>
          <a:p>
            <a:pPr marL="342900" indent="-342900">
              <a:buFont typeface="Arial" panose="020B0604020202020204" pitchFamily="34" charset="0"/>
              <a:buChar char="•"/>
            </a:pPr>
            <a:r>
              <a:rPr lang="en-US" sz="2800" dirty="0"/>
              <a:t>determine who qualifies for a loan</a:t>
            </a:r>
          </a:p>
          <a:p>
            <a:pPr marL="342900" indent="-342900">
              <a:buFont typeface="Arial" panose="020B0604020202020204" pitchFamily="34" charset="0"/>
              <a:buChar char="•"/>
            </a:pPr>
            <a:r>
              <a:rPr lang="en-US" sz="2800" dirty="0"/>
              <a:t>forecast if customer is going to default</a:t>
            </a:r>
          </a:p>
          <a:p>
            <a:pPr marL="342900" indent="-342900">
              <a:buFont typeface="Arial" panose="020B0604020202020204" pitchFamily="34" charset="0"/>
              <a:buChar char="•"/>
            </a:pPr>
            <a:r>
              <a:rPr lang="en-US" sz="2800" dirty="0"/>
              <a:t>find the customers bringing most revenue</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sp>
        <p:nvSpPr>
          <p:cNvPr id="20" name="Text Placeholder 4">
            <a:extLst>
              <a:ext uri="{FF2B5EF4-FFF2-40B4-BE49-F238E27FC236}">
                <a16:creationId xmlns:a16="http://schemas.microsoft.com/office/drawing/2014/main" id="{28C3B896-BF83-42BD-AD9D-384E6D7E22FB}"/>
              </a:ext>
            </a:extLst>
          </p:cNvPr>
          <p:cNvSpPr txBox="1">
            <a:spLocks/>
          </p:cNvSpPr>
          <p:nvPr/>
        </p:nvSpPr>
        <p:spPr>
          <a:xfrm>
            <a:off x="7620257" y="1177941"/>
            <a:ext cx="4421856" cy="10258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Why do we need it ? </a:t>
            </a:r>
            <a:endParaRPr lang="ru-RU" dirty="0"/>
          </a:p>
        </p:txBody>
      </p:sp>
      <p:pic>
        <p:nvPicPr>
          <p:cNvPr id="21" name="Picture 20" descr="A picture containing object&#10;&#10;Description automatically generated">
            <a:extLst>
              <a:ext uri="{FF2B5EF4-FFF2-40B4-BE49-F238E27FC236}">
                <a16:creationId xmlns:a16="http://schemas.microsoft.com/office/drawing/2014/main" id="{CC2F64BE-456A-4154-A2F4-D4C0F1BE1734}"/>
              </a:ext>
            </a:extLst>
          </p:cNvPr>
          <p:cNvPicPr>
            <a:picLocks noChangeAspect="1"/>
          </p:cNvPicPr>
          <p:nvPr/>
        </p:nvPicPr>
        <p:blipFill>
          <a:blip r:embed="rId4"/>
          <a:stretch>
            <a:fillRect/>
          </a:stretch>
        </p:blipFill>
        <p:spPr>
          <a:xfrm>
            <a:off x="8302423" y="4722301"/>
            <a:ext cx="2713346" cy="1645196"/>
          </a:xfrm>
          <a:prstGeom prst="rect">
            <a:avLst/>
          </a:prstGeom>
        </p:spPr>
      </p:pic>
    </p:spTree>
    <p:extLst>
      <p:ext uri="{BB962C8B-B14F-4D97-AF65-F5344CB8AC3E}">
        <p14:creationId xmlns:p14="http://schemas.microsoft.com/office/powerpoint/2010/main" val="1106630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703598" y="941306"/>
            <a:ext cx="5056083" cy="782638"/>
          </a:xfrm>
        </p:spPr>
        <p:txBody>
          <a:bodyPr>
            <a:normAutofit fontScale="90000"/>
          </a:bodyPr>
          <a:lstStyle/>
          <a:p>
            <a:r>
              <a:rPr lang="en-US" dirty="0"/>
              <a:t>Case study Introduction</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03598" y="1815383"/>
            <a:ext cx="4421856" cy="3409759"/>
          </a:xfrm>
        </p:spPr>
        <p:txBody>
          <a:bodyPr>
            <a:normAutofit lnSpcReduction="10000"/>
          </a:bodyPr>
          <a:lstStyle/>
          <a:p>
            <a:endParaRPr lang="en-IN" sz="2400" dirty="0"/>
          </a:p>
          <a:p>
            <a:r>
              <a:rPr lang="en-IN" sz="2400" i="1" dirty="0"/>
              <a:t>-Borrower Information</a:t>
            </a:r>
            <a:r>
              <a:rPr lang="en-IN" sz="2400" dirty="0"/>
              <a:t>: Information on the customers </a:t>
            </a:r>
          </a:p>
          <a:p>
            <a:r>
              <a:rPr lang="en-IN" sz="2400" dirty="0"/>
              <a:t>- </a:t>
            </a:r>
            <a:r>
              <a:rPr lang="en-IN" sz="2400" i="1" dirty="0"/>
              <a:t>Loan Classification Information</a:t>
            </a:r>
            <a:r>
              <a:rPr lang="en-IN" sz="2400" dirty="0"/>
              <a:t>: Information on the actual loans </a:t>
            </a:r>
          </a:p>
          <a:p>
            <a:r>
              <a:rPr lang="en-IN" sz="2400" dirty="0"/>
              <a:t>- </a:t>
            </a:r>
            <a:r>
              <a:rPr lang="en-IN" sz="2400" i="1" dirty="0"/>
              <a:t>Loan Payment Information</a:t>
            </a:r>
            <a:r>
              <a:rPr lang="en-IN" sz="2400" dirty="0"/>
              <a:t>: Information on the payments on the loans. </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8227793"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4</a:t>
            </a:fld>
            <a:endParaRPr lang="ru-RU" dirty="0"/>
          </a:p>
        </p:txBody>
      </p:sp>
      <p:sp>
        <p:nvSpPr>
          <p:cNvPr id="15" name="Text Placeholder 5">
            <a:extLst>
              <a:ext uri="{FF2B5EF4-FFF2-40B4-BE49-F238E27FC236}">
                <a16:creationId xmlns:a16="http://schemas.microsoft.com/office/drawing/2014/main" id="{39B77918-7F11-4A70-B940-C164164475C2}"/>
              </a:ext>
            </a:extLst>
          </p:cNvPr>
          <p:cNvSpPr txBox="1">
            <a:spLocks/>
          </p:cNvSpPr>
          <p:nvPr/>
        </p:nvSpPr>
        <p:spPr>
          <a:xfrm>
            <a:off x="5812806" y="330390"/>
            <a:ext cx="5056082" cy="214340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Objective :</a:t>
            </a:r>
          </a:p>
          <a:p>
            <a:pPr marL="342900" indent="-342900">
              <a:buFont typeface="Arial" panose="020B0604020202020204" pitchFamily="34" charset="0"/>
              <a:buChar char="•"/>
            </a:pPr>
            <a:r>
              <a:rPr lang="en-GB" sz="2400" dirty="0"/>
              <a:t>To predict which customer is going to default</a:t>
            </a:r>
          </a:p>
          <a:p>
            <a:pPr marL="342900" indent="-342900">
              <a:buFont typeface="Arial" panose="020B0604020202020204" pitchFamily="34" charset="0"/>
              <a:buChar char="•"/>
            </a:pPr>
            <a:r>
              <a:rPr lang="en-GB" sz="2400" dirty="0"/>
              <a:t>Finding key factors from Data</a:t>
            </a:r>
            <a:endParaRPr lang="en-IN" sz="2400" dirty="0"/>
          </a:p>
        </p:txBody>
      </p:sp>
      <p:sp>
        <p:nvSpPr>
          <p:cNvPr id="17" name="Text Placeholder 5">
            <a:extLst>
              <a:ext uri="{FF2B5EF4-FFF2-40B4-BE49-F238E27FC236}">
                <a16:creationId xmlns:a16="http://schemas.microsoft.com/office/drawing/2014/main" id="{6F6D6DB8-36D5-416E-AE7F-A2834993065F}"/>
              </a:ext>
            </a:extLst>
          </p:cNvPr>
          <p:cNvSpPr txBox="1">
            <a:spLocks/>
          </p:cNvSpPr>
          <p:nvPr/>
        </p:nvSpPr>
        <p:spPr>
          <a:xfrm>
            <a:off x="5948801" y="2522491"/>
            <a:ext cx="5056082" cy="214340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Data :</a:t>
            </a:r>
          </a:p>
          <a:p>
            <a:pPr marL="342900" indent="-342900">
              <a:buFont typeface="Arial" panose="020B0604020202020204" pitchFamily="34" charset="0"/>
              <a:buChar char="•"/>
            </a:pPr>
            <a:r>
              <a:rPr lang="en-GB" sz="2400" dirty="0"/>
              <a:t>Total 887K approx. records with 68 columns after merging all the input files.- no duplicates.</a:t>
            </a:r>
          </a:p>
          <a:p>
            <a:pPr marL="342900" indent="-342900">
              <a:buFont typeface="Arial" panose="020B0604020202020204" pitchFamily="34" charset="0"/>
              <a:buChar char="•"/>
            </a:pPr>
            <a:r>
              <a:rPr lang="en-GB" sz="2400" dirty="0"/>
              <a:t>Date Range -2007 to 2015</a:t>
            </a:r>
          </a:p>
          <a:p>
            <a:pPr marL="342900" indent="-342900">
              <a:buFont typeface="Arial" panose="020B0604020202020204" pitchFamily="34" charset="0"/>
              <a:buChar char="•"/>
            </a:pPr>
            <a:endParaRPr lang="en-IN" sz="2400" dirty="0"/>
          </a:p>
        </p:txBody>
      </p:sp>
      <p:pic>
        <p:nvPicPr>
          <p:cNvPr id="3" name="Picture 2">
            <a:extLst>
              <a:ext uri="{FF2B5EF4-FFF2-40B4-BE49-F238E27FC236}">
                <a16:creationId xmlns:a16="http://schemas.microsoft.com/office/drawing/2014/main" id="{F23180AF-B54B-475F-8841-A09197C96267}"/>
              </a:ext>
            </a:extLst>
          </p:cNvPr>
          <p:cNvPicPr>
            <a:picLocks noChangeAspect="1"/>
          </p:cNvPicPr>
          <p:nvPr/>
        </p:nvPicPr>
        <p:blipFill>
          <a:blip r:embed="rId4"/>
          <a:stretch>
            <a:fillRect/>
          </a:stretch>
        </p:blipFill>
        <p:spPr>
          <a:xfrm>
            <a:off x="734811" y="5011640"/>
            <a:ext cx="9817605" cy="1810107"/>
          </a:xfrm>
          <a:prstGeom prst="rect">
            <a:avLst/>
          </a:prstGeom>
        </p:spPr>
      </p:pic>
    </p:spTree>
    <p:extLst>
      <p:ext uri="{BB962C8B-B14F-4D97-AF65-F5344CB8AC3E}">
        <p14:creationId xmlns:p14="http://schemas.microsoft.com/office/powerpoint/2010/main" val="265579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p:txBody>
          <a:bodyPr/>
          <a:lstStyle/>
          <a:p>
            <a:r>
              <a:rPr lang="en-US" dirty="0"/>
              <a:t>Methodology</a:t>
            </a:r>
            <a:endParaRPr lang="ru-RU" dirty="0"/>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5</a:t>
            </a:fld>
            <a:endParaRPr lang="ru-RU" dirty="0"/>
          </a:p>
        </p:txBody>
      </p:sp>
      <p:graphicFrame>
        <p:nvGraphicFramePr>
          <p:cNvPr id="26" name="Diagram 25">
            <a:extLst>
              <a:ext uri="{FF2B5EF4-FFF2-40B4-BE49-F238E27FC236}">
                <a16:creationId xmlns:a16="http://schemas.microsoft.com/office/drawing/2014/main" id="{1D8B6337-BB3D-4DC5-A67F-2B75B21FB3B8}"/>
              </a:ext>
            </a:extLst>
          </p:cNvPr>
          <p:cNvGraphicFramePr/>
          <p:nvPr>
            <p:extLst>
              <p:ext uri="{D42A27DB-BD31-4B8C-83A1-F6EECF244321}">
                <p14:modId xmlns:p14="http://schemas.microsoft.com/office/powerpoint/2010/main" val="3023463065"/>
              </p:ext>
            </p:extLst>
          </p:nvPr>
        </p:nvGraphicFramePr>
        <p:xfrm>
          <a:off x="2235200" y="2286000"/>
          <a:ext cx="8494962" cy="4346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Rectangle 26" descr="Head with Gears">
            <a:extLst>
              <a:ext uri="{FF2B5EF4-FFF2-40B4-BE49-F238E27FC236}">
                <a16:creationId xmlns:a16="http://schemas.microsoft.com/office/drawing/2014/main" id="{ABC33E6D-56F0-4F79-91B3-2111CD85100A}"/>
              </a:ext>
            </a:extLst>
          </p:cNvPr>
          <p:cNvSpPr/>
          <p:nvPr/>
        </p:nvSpPr>
        <p:spPr>
          <a:xfrm>
            <a:off x="9956800" y="3133181"/>
            <a:ext cx="810000" cy="81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821632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695293" y="569645"/>
            <a:ext cx="10376189" cy="782638"/>
          </a:xfrm>
        </p:spPr>
        <p:txBody>
          <a:bodyPr>
            <a:normAutofit/>
          </a:bodyPr>
          <a:lstStyle/>
          <a:p>
            <a:r>
              <a:rPr lang="en-US" dirty="0"/>
              <a:t>Data Lookup and Cleaning</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350520" y="2071612"/>
            <a:ext cx="11445240" cy="2586986"/>
          </a:xfrm>
        </p:spPr>
        <p:txBody>
          <a:bodyPr>
            <a:normAutofit/>
          </a:bodyPr>
          <a:lstStyle/>
          <a:p>
            <a:pPr marL="342900" indent="-342900">
              <a:buFont typeface="Arial" panose="020B0604020202020204" pitchFamily="34" charset="0"/>
              <a:buChar char="•"/>
            </a:pPr>
            <a:r>
              <a:rPr lang="en-GB" dirty="0"/>
              <a:t>18 columns found having 80% values as null , were deleted</a:t>
            </a:r>
          </a:p>
          <a:p>
            <a:pPr marL="342900" indent="-342900">
              <a:buFont typeface="Arial" panose="020B0604020202020204" pitchFamily="34" charset="0"/>
              <a:buChar char="•"/>
            </a:pPr>
            <a:r>
              <a:rPr lang="en-GB" dirty="0"/>
              <a:t>Handling missing values in text columns replaced by ‘ Missing’ text.</a:t>
            </a:r>
          </a:p>
          <a:p>
            <a:pPr marL="342900" indent="-342900">
              <a:buFont typeface="Arial" panose="020B0604020202020204" pitchFamily="34" charset="0"/>
              <a:buChar char="•"/>
            </a:pPr>
            <a:r>
              <a:rPr lang="en-GB" dirty="0"/>
              <a:t>Text Stripping in numerical columns like ‘months’ or ‘ years’.</a:t>
            </a:r>
          </a:p>
          <a:p>
            <a:pPr marL="342900" indent="-342900">
              <a:buFont typeface="Arial" panose="020B0604020202020204" pitchFamily="34" charset="0"/>
              <a:buChar char="•"/>
            </a:pPr>
            <a:r>
              <a:rPr lang="en-GB" dirty="0"/>
              <a:t>Variable Binning for Annual income, </a:t>
            </a:r>
          </a:p>
          <a:p>
            <a:r>
              <a:rPr lang="en-GB" dirty="0"/>
              <a:t>     income , term.</a:t>
            </a:r>
          </a:p>
          <a:p>
            <a:pPr marL="342900" indent="-342900">
              <a:buFont typeface="Arial" panose="020B0604020202020204" pitchFamily="34" charset="0"/>
              <a:buChar char="•"/>
            </a:pPr>
            <a:r>
              <a:rPr lang="en-GB" dirty="0"/>
              <a:t>Outlier Detection.</a:t>
            </a:r>
            <a:endParaRPr lang="ru-RU" dirty="0"/>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6</a:t>
            </a:fld>
            <a:endParaRPr lang="ru-RU" dirty="0"/>
          </a:p>
        </p:txBody>
      </p:sp>
      <p:pic>
        <p:nvPicPr>
          <p:cNvPr id="17" name="Picture 16">
            <a:extLst>
              <a:ext uri="{FF2B5EF4-FFF2-40B4-BE49-F238E27FC236}">
                <a16:creationId xmlns:a16="http://schemas.microsoft.com/office/drawing/2014/main" id="{ED20884E-7D88-423E-B154-085532A15419}"/>
              </a:ext>
            </a:extLst>
          </p:cNvPr>
          <p:cNvPicPr>
            <a:picLocks noChangeAspect="1"/>
          </p:cNvPicPr>
          <p:nvPr/>
        </p:nvPicPr>
        <p:blipFill>
          <a:blip r:embed="rId3"/>
          <a:stretch>
            <a:fillRect/>
          </a:stretch>
        </p:blipFill>
        <p:spPr>
          <a:xfrm>
            <a:off x="8595360" y="4928284"/>
            <a:ext cx="3276600" cy="1763903"/>
          </a:xfrm>
          <a:prstGeom prst="rect">
            <a:avLst/>
          </a:prstGeom>
        </p:spPr>
      </p:pic>
      <p:sp>
        <p:nvSpPr>
          <p:cNvPr id="18" name="Text Placeholder 8">
            <a:extLst>
              <a:ext uri="{FF2B5EF4-FFF2-40B4-BE49-F238E27FC236}">
                <a16:creationId xmlns:a16="http://schemas.microsoft.com/office/drawing/2014/main" id="{D2C6C689-D0CE-46E0-A48A-1DA80F18A8B3}"/>
              </a:ext>
            </a:extLst>
          </p:cNvPr>
          <p:cNvSpPr txBox="1">
            <a:spLocks/>
          </p:cNvSpPr>
          <p:nvPr/>
        </p:nvSpPr>
        <p:spPr bwMode="grayWhite">
          <a:xfrm>
            <a:off x="350520" y="4786388"/>
            <a:ext cx="11445240" cy="170889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A new label is created using ‘ Loan Status’ column.</a:t>
            </a:r>
          </a:p>
          <a:p>
            <a:pPr marL="342900" indent="-342900">
              <a:buFont typeface="Arial" panose="020B0604020202020204" pitchFamily="34" charset="0"/>
              <a:buChar char="•"/>
            </a:pPr>
            <a:r>
              <a:rPr lang="en-IN" dirty="0"/>
              <a:t>29 records that have relevant columns like </a:t>
            </a:r>
            <a:r>
              <a:rPr lang="en-IN" dirty="0" err="1"/>
              <a:t>open_acc</a:t>
            </a:r>
            <a:r>
              <a:rPr lang="en-IN" dirty="0"/>
              <a:t>, </a:t>
            </a:r>
            <a:r>
              <a:rPr lang="en-IN" dirty="0" err="1"/>
              <a:t>toal_rec</a:t>
            </a:r>
            <a:r>
              <a:rPr lang="en-IN" dirty="0"/>
              <a:t>,</a:t>
            </a:r>
          </a:p>
          <a:p>
            <a:r>
              <a:rPr lang="en-IN" dirty="0"/>
              <a:t> </a:t>
            </a:r>
            <a:r>
              <a:rPr lang="en-IN" dirty="0" err="1"/>
              <a:t>acc_no</a:t>
            </a:r>
            <a:r>
              <a:rPr lang="en-IN" dirty="0"/>
              <a:t>, delinq_2_yrs containing null values, were removed .</a:t>
            </a:r>
          </a:p>
          <a:p>
            <a:pPr marL="342900" indent="-342900">
              <a:buFont typeface="Arial" panose="020B0604020202020204" pitchFamily="34" charset="0"/>
              <a:buChar char="•"/>
            </a:pPr>
            <a:r>
              <a:rPr lang="en-GB" dirty="0"/>
              <a:t>Transformation of Date Columns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ru-RU" dirty="0"/>
          </a:p>
        </p:txBody>
      </p:sp>
      <p:pic>
        <p:nvPicPr>
          <p:cNvPr id="20" name="Picture 19">
            <a:extLst>
              <a:ext uri="{FF2B5EF4-FFF2-40B4-BE49-F238E27FC236}">
                <a16:creationId xmlns:a16="http://schemas.microsoft.com/office/drawing/2014/main" id="{1CCFD962-5E7A-4E2C-90FC-DFFEF45CDC86}"/>
              </a:ext>
            </a:extLst>
          </p:cNvPr>
          <p:cNvPicPr>
            <a:picLocks noChangeAspect="1"/>
          </p:cNvPicPr>
          <p:nvPr/>
        </p:nvPicPr>
        <p:blipFill>
          <a:blip r:embed="rId4"/>
          <a:stretch>
            <a:fillRect/>
          </a:stretch>
        </p:blipFill>
        <p:spPr>
          <a:xfrm>
            <a:off x="5450206" y="3352461"/>
            <a:ext cx="6543674" cy="1344508"/>
          </a:xfrm>
          <a:prstGeom prst="rect">
            <a:avLst/>
          </a:prstGeom>
        </p:spPr>
      </p:pic>
    </p:spTree>
    <p:extLst>
      <p:ext uri="{BB962C8B-B14F-4D97-AF65-F5344CB8AC3E}">
        <p14:creationId xmlns:p14="http://schemas.microsoft.com/office/powerpoint/2010/main" val="384636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Effect transition="in" filter="fade">
                                      <p:cBhvr>
                                        <p:cTn id="25" dur="500"/>
                                        <p:tgtEl>
                                          <p:spTgt spid="9">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7</a:t>
            </a:fld>
            <a:endParaRPr lang="ru-RU" dirty="0"/>
          </a:p>
        </p:txBody>
      </p:sp>
      <p:sp>
        <p:nvSpPr>
          <p:cNvPr id="6" name="Title 7">
            <a:extLst>
              <a:ext uri="{FF2B5EF4-FFF2-40B4-BE49-F238E27FC236}">
                <a16:creationId xmlns:a16="http://schemas.microsoft.com/office/drawing/2014/main" id="{8A27E35A-DB54-408B-AC7A-41E1417519EB}"/>
              </a:ext>
            </a:extLst>
          </p:cNvPr>
          <p:cNvSpPr txBox="1">
            <a:spLocks/>
          </p:cNvSpPr>
          <p:nvPr/>
        </p:nvSpPr>
        <p:spPr bwMode="grayWhite">
          <a:xfrm>
            <a:off x="776573" y="99184"/>
            <a:ext cx="10376189"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dirty="0"/>
              <a:t>Exploratory Data Analysis</a:t>
            </a:r>
            <a:endParaRPr lang="ru-RU" dirty="0"/>
          </a:p>
        </p:txBody>
      </p:sp>
      <p:pic>
        <p:nvPicPr>
          <p:cNvPr id="8" name="Picture 7" descr="A screenshot of a cell phone&#10;&#10;Description automatically generated">
            <a:extLst>
              <a:ext uri="{FF2B5EF4-FFF2-40B4-BE49-F238E27FC236}">
                <a16:creationId xmlns:a16="http://schemas.microsoft.com/office/drawing/2014/main" id="{DF916F90-A0C6-4D96-9075-C583E626EE78}"/>
              </a:ext>
            </a:extLst>
          </p:cNvPr>
          <p:cNvPicPr>
            <a:picLocks noChangeAspect="1"/>
          </p:cNvPicPr>
          <p:nvPr/>
        </p:nvPicPr>
        <p:blipFill>
          <a:blip r:embed="rId3"/>
          <a:stretch>
            <a:fillRect/>
          </a:stretch>
        </p:blipFill>
        <p:spPr>
          <a:xfrm>
            <a:off x="675337" y="1788932"/>
            <a:ext cx="3700448" cy="2466966"/>
          </a:xfrm>
          <a:prstGeom prst="rect">
            <a:avLst/>
          </a:prstGeom>
        </p:spPr>
      </p:pic>
      <p:sp>
        <p:nvSpPr>
          <p:cNvPr id="13" name="Text Placeholder 5">
            <a:extLst>
              <a:ext uri="{FF2B5EF4-FFF2-40B4-BE49-F238E27FC236}">
                <a16:creationId xmlns:a16="http://schemas.microsoft.com/office/drawing/2014/main" id="{6B5B2C0B-BCE2-454E-AAC9-6FE1D0AB33F8}"/>
              </a:ext>
            </a:extLst>
          </p:cNvPr>
          <p:cNvSpPr txBox="1">
            <a:spLocks/>
          </p:cNvSpPr>
          <p:nvPr/>
        </p:nvSpPr>
        <p:spPr>
          <a:xfrm>
            <a:off x="675337" y="5362136"/>
            <a:ext cx="8279334" cy="11452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92% are Low Risk and only 7% records are High Risk.</a:t>
            </a:r>
            <a:r>
              <a:rPr lang="en-IN" sz="2000" dirty="0"/>
              <a:t>Out of Those 7% High Risk, more than half are Charged Off </a:t>
            </a:r>
            <a:r>
              <a:rPr lang="en-GB" sz="2000" dirty="0"/>
              <a:t>loans , whereas17% are late by 3 months</a:t>
            </a:r>
            <a:endParaRPr lang="en-IN" sz="2000" dirty="0"/>
          </a:p>
        </p:txBody>
      </p:sp>
      <p:pic>
        <p:nvPicPr>
          <p:cNvPr id="15" name="Picture 14" descr="A picture containing text&#10;&#10;Description automatically generated">
            <a:extLst>
              <a:ext uri="{FF2B5EF4-FFF2-40B4-BE49-F238E27FC236}">
                <a16:creationId xmlns:a16="http://schemas.microsoft.com/office/drawing/2014/main" id="{61198DD2-370D-447B-BC55-50F36C10E6B3}"/>
              </a:ext>
            </a:extLst>
          </p:cNvPr>
          <p:cNvPicPr>
            <a:picLocks noChangeAspect="1"/>
          </p:cNvPicPr>
          <p:nvPr/>
        </p:nvPicPr>
        <p:blipFill>
          <a:blip r:embed="rId4"/>
          <a:stretch>
            <a:fillRect/>
          </a:stretch>
        </p:blipFill>
        <p:spPr>
          <a:xfrm>
            <a:off x="5665905" y="1534108"/>
            <a:ext cx="4264074" cy="3037845"/>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C3D782EA-CC8E-4680-BF96-04BC485A304E}"/>
              </a:ext>
            </a:extLst>
          </p:cNvPr>
          <p:cNvPicPr>
            <a:picLocks noChangeAspect="1"/>
          </p:cNvPicPr>
          <p:nvPr/>
        </p:nvPicPr>
        <p:blipFill>
          <a:blip r:embed="rId5"/>
          <a:stretch>
            <a:fillRect/>
          </a:stretch>
        </p:blipFill>
        <p:spPr>
          <a:xfrm>
            <a:off x="5778119" y="1857611"/>
            <a:ext cx="4848811" cy="2424406"/>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D088C509-43D3-42A3-9A50-C7F49BC86A3D}"/>
              </a:ext>
            </a:extLst>
          </p:cNvPr>
          <p:cNvPicPr>
            <a:picLocks noChangeAspect="1"/>
          </p:cNvPicPr>
          <p:nvPr/>
        </p:nvPicPr>
        <p:blipFill>
          <a:blip r:embed="rId6"/>
          <a:stretch>
            <a:fillRect/>
          </a:stretch>
        </p:blipFill>
        <p:spPr>
          <a:xfrm>
            <a:off x="675337" y="1540338"/>
            <a:ext cx="4178343" cy="2785561"/>
          </a:xfrm>
          <a:prstGeom prst="rect">
            <a:avLst/>
          </a:prstGeom>
        </p:spPr>
      </p:pic>
      <p:sp>
        <p:nvSpPr>
          <p:cNvPr id="26" name="Text Placeholder 5">
            <a:extLst>
              <a:ext uri="{FF2B5EF4-FFF2-40B4-BE49-F238E27FC236}">
                <a16:creationId xmlns:a16="http://schemas.microsoft.com/office/drawing/2014/main" id="{5A6128AA-3F2B-419C-AAEC-98C503FE0DCE}"/>
              </a:ext>
            </a:extLst>
          </p:cNvPr>
          <p:cNvSpPr txBox="1">
            <a:spLocks/>
          </p:cNvSpPr>
          <p:nvPr/>
        </p:nvSpPr>
        <p:spPr>
          <a:xfrm>
            <a:off x="776573" y="5380847"/>
            <a:ext cx="9662758" cy="11452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Number of loans issued are rising exponentially since 2010.</a:t>
            </a:r>
            <a:r>
              <a:rPr lang="en-IN" sz="2000" dirty="0"/>
              <a:t> Loans in 2015 consume 47% of the whole data. The loans that were issued in 2013 and 2014 have defaulted more in number as compared to 2015.</a:t>
            </a:r>
          </a:p>
        </p:txBody>
      </p:sp>
      <p:sp>
        <p:nvSpPr>
          <p:cNvPr id="27" name="Text Placeholder 5">
            <a:extLst>
              <a:ext uri="{FF2B5EF4-FFF2-40B4-BE49-F238E27FC236}">
                <a16:creationId xmlns:a16="http://schemas.microsoft.com/office/drawing/2014/main" id="{1BA22CEB-96E4-407C-949E-2D397B50339A}"/>
              </a:ext>
            </a:extLst>
          </p:cNvPr>
          <p:cNvSpPr txBox="1">
            <a:spLocks/>
          </p:cNvSpPr>
          <p:nvPr/>
        </p:nvSpPr>
        <p:spPr>
          <a:xfrm>
            <a:off x="644493" y="5343425"/>
            <a:ext cx="10081260" cy="11452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Loan Grades B and C constitute approx. 50% whereas C and D grade loans </a:t>
            </a:r>
            <a:r>
              <a:rPr lang="en-GB" sz="2000" dirty="0" err="1"/>
              <a:t>seemsto</a:t>
            </a:r>
            <a:r>
              <a:rPr lang="en-GB" sz="2000" dirty="0"/>
              <a:t> be defaulting more. </a:t>
            </a:r>
            <a:endParaRPr lang="en-IN" sz="2000" dirty="0"/>
          </a:p>
        </p:txBody>
      </p:sp>
      <p:sp>
        <p:nvSpPr>
          <p:cNvPr id="28" name="Title 7">
            <a:extLst>
              <a:ext uri="{FF2B5EF4-FFF2-40B4-BE49-F238E27FC236}">
                <a16:creationId xmlns:a16="http://schemas.microsoft.com/office/drawing/2014/main" id="{7D677E0E-4E72-4AC6-B3DF-99A138DBAA62}"/>
              </a:ext>
            </a:extLst>
          </p:cNvPr>
          <p:cNvSpPr txBox="1">
            <a:spLocks/>
          </p:cNvSpPr>
          <p:nvPr/>
        </p:nvSpPr>
        <p:spPr bwMode="grayWhite">
          <a:xfrm>
            <a:off x="644493" y="914149"/>
            <a:ext cx="3894951"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1800" dirty="0"/>
              <a:t>Risk Distribution</a:t>
            </a:r>
            <a:endParaRPr lang="ru-RU" sz="1800" dirty="0"/>
          </a:p>
        </p:txBody>
      </p:sp>
      <p:sp>
        <p:nvSpPr>
          <p:cNvPr id="30" name="Title 7">
            <a:extLst>
              <a:ext uri="{FF2B5EF4-FFF2-40B4-BE49-F238E27FC236}">
                <a16:creationId xmlns:a16="http://schemas.microsoft.com/office/drawing/2014/main" id="{342F4A64-5779-4184-9715-230A467FE451}"/>
              </a:ext>
            </a:extLst>
          </p:cNvPr>
          <p:cNvSpPr txBox="1">
            <a:spLocks/>
          </p:cNvSpPr>
          <p:nvPr/>
        </p:nvSpPr>
        <p:spPr bwMode="grayWhite">
          <a:xfrm>
            <a:off x="609466" y="909033"/>
            <a:ext cx="4951128"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1800" dirty="0"/>
              <a:t>Number of Loans Issued Per Year</a:t>
            </a:r>
          </a:p>
        </p:txBody>
      </p:sp>
      <p:sp>
        <p:nvSpPr>
          <p:cNvPr id="31" name="Title 7">
            <a:extLst>
              <a:ext uri="{FF2B5EF4-FFF2-40B4-BE49-F238E27FC236}">
                <a16:creationId xmlns:a16="http://schemas.microsoft.com/office/drawing/2014/main" id="{DBB05A54-0F03-4019-BF72-EC0E62F0C62F}"/>
              </a:ext>
            </a:extLst>
          </p:cNvPr>
          <p:cNvSpPr txBox="1">
            <a:spLocks/>
          </p:cNvSpPr>
          <p:nvPr/>
        </p:nvSpPr>
        <p:spPr bwMode="grayWhite">
          <a:xfrm>
            <a:off x="644493" y="904518"/>
            <a:ext cx="5755166"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1800" dirty="0"/>
              <a:t>Risk Distribution among Loan Grades</a:t>
            </a:r>
          </a:p>
        </p:txBody>
      </p:sp>
      <p:pic>
        <p:nvPicPr>
          <p:cNvPr id="4" name="Picture 3">
            <a:extLst>
              <a:ext uri="{FF2B5EF4-FFF2-40B4-BE49-F238E27FC236}">
                <a16:creationId xmlns:a16="http://schemas.microsoft.com/office/drawing/2014/main" id="{DF8FB6D4-8A5F-4FD6-A8CA-F91103CA1FF9}"/>
              </a:ext>
            </a:extLst>
          </p:cNvPr>
          <p:cNvPicPr>
            <a:picLocks noChangeAspect="1"/>
          </p:cNvPicPr>
          <p:nvPr/>
        </p:nvPicPr>
        <p:blipFill>
          <a:blip r:embed="rId7"/>
          <a:stretch>
            <a:fillRect/>
          </a:stretch>
        </p:blipFill>
        <p:spPr>
          <a:xfrm>
            <a:off x="7797942" y="1891326"/>
            <a:ext cx="3563599" cy="2375733"/>
          </a:xfrm>
          <a:prstGeom prst="rect">
            <a:avLst/>
          </a:prstGeom>
        </p:spPr>
      </p:pic>
      <p:pic>
        <p:nvPicPr>
          <p:cNvPr id="7" name="Picture 6">
            <a:extLst>
              <a:ext uri="{FF2B5EF4-FFF2-40B4-BE49-F238E27FC236}">
                <a16:creationId xmlns:a16="http://schemas.microsoft.com/office/drawing/2014/main" id="{0003AF59-842F-4393-ADA7-14E95BEBA50D}"/>
              </a:ext>
            </a:extLst>
          </p:cNvPr>
          <p:cNvPicPr>
            <a:picLocks noChangeAspect="1"/>
          </p:cNvPicPr>
          <p:nvPr/>
        </p:nvPicPr>
        <p:blipFill>
          <a:blip r:embed="rId8"/>
          <a:stretch>
            <a:fillRect/>
          </a:stretch>
        </p:blipFill>
        <p:spPr>
          <a:xfrm>
            <a:off x="3968748" y="1891326"/>
            <a:ext cx="3534870" cy="2356580"/>
          </a:xfrm>
          <a:prstGeom prst="rect">
            <a:avLst/>
          </a:prstGeom>
        </p:spPr>
      </p:pic>
      <p:pic>
        <p:nvPicPr>
          <p:cNvPr id="9" name="Picture 8">
            <a:extLst>
              <a:ext uri="{FF2B5EF4-FFF2-40B4-BE49-F238E27FC236}">
                <a16:creationId xmlns:a16="http://schemas.microsoft.com/office/drawing/2014/main" id="{B5AD9AEE-71E5-4477-9DF6-3FA34DC46A73}"/>
              </a:ext>
            </a:extLst>
          </p:cNvPr>
          <p:cNvPicPr>
            <a:picLocks noChangeAspect="1"/>
          </p:cNvPicPr>
          <p:nvPr/>
        </p:nvPicPr>
        <p:blipFill>
          <a:blip r:embed="rId9"/>
          <a:stretch>
            <a:fillRect/>
          </a:stretch>
        </p:blipFill>
        <p:spPr>
          <a:xfrm>
            <a:off x="7797942" y="4336408"/>
            <a:ext cx="3625263" cy="67134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72D9CD66-F1E4-4D9D-8FDD-F36745B8DBBD}"/>
              </a:ext>
            </a:extLst>
          </p:cNvPr>
          <p:cNvPicPr>
            <a:picLocks noChangeAspect="1"/>
          </p:cNvPicPr>
          <p:nvPr/>
        </p:nvPicPr>
        <p:blipFill>
          <a:blip r:embed="rId10"/>
          <a:stretch>
            <a:fillRect/>
          </a:stretch>
        </p:blipFill>
        <p:spPr>
          <a:xfrm>
            <a:off x="317008" y="1914823"/>
            <a:ext cx="3464973" cy="2309982"/>
          </a:xfrm>
          <a:prstGeom prst="rect">
            <a:avLst/>
          </a:prstGeom>
        </p:spPr>
      </p:pic>
    </p:spTree>
    <p:extLst>
      <p:ext uri="{BB962C8B-B14F-4D97-AF65-F5344CB8AC3E}">
        <p14:creationId xmlns:p14="http://schemas.microsoft.com/office/powerpoint/2010/main" val="392994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26" grpId="0"/>
      <p:bldP spid="27" grpId="0"/>
      <p:bldP spid="28" grpId="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8</a:t>
            </a:fld>
            <a:endParaRPr lang="ru-RU" dirty="0"/>
          </a:p>
        </p:txBody>
      </p:sp>
      <p:sp>
        <p:nvSpPr>
          <p:cNvPr id="8" name="Title 7">
            <a:extLst>
              <a:ext uri="{FF2B5EF4-FFF2-40B4-BE49-F238E27FC236}">
                <a16:creationId xmlns:a16="http://schemas.microsoft.com/office/drawing/2014/main" id="{02F9A1E8-CB9F-450D-9BAA-A2F1A2D52231}"/>
              </a:ext>
            </a:extLst>
          </p:cNvPr>
          <p:cNvSpPr txBox="1">
            <a:spLocks/>
          </p:cNvSpPr>
          <p:nvPr/>
        </p:nvSpPr>
        <p:spPr bwMode="grayWhite">
          <a:xfrm>
            <a:off x="628694" y="99184"/>
            <a:ext cx="10376189"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dirty="0"/>
              <a:t>Exploratory Data Analysis</a:t>
            </a:r>
            <a:endParaRPr lang="ru-RU" dirty="0"/>
          </a:p>
        </p:txBody>
      </p:sp>
      <p:pic>
        <p:nvPicPr>
          <p:cNvPr id="14" name="Picture 13" descr="A screenshot of a cell phone&#10;&#10;Description automatically generated">
            <a:extLst>
              <a:ext uri="{FF2B5EF4-FFF2-40B4-BE49-F238E27FC236}">
                <a16:creationId xmlns:a16="http://schemas.microsoft.com/office/drawing/2014/main" id="{CEB2EE4D-4137-40D3-9C11-9EBE5783F956}"/>
              </a:ext>
            </a:extLst>
          </p:cNvPr>
          <p:cNvPicPr>
            <a:picLocks noChangeAspect="1"/>
          </p:cNvPicPr>
          <p:nvPr/>
        </p:nvPicPr>
        <p:blipFill>
          <a:blip r:embed="rId3"/>
          <a:stretch>
            <a:fillRect/>
          </a:stretch>
        </p:blipFill>
        <p:spPr>
          <a:xfrm>
            <a:off x="5426002" y="1888170"/>
            <a:ext cx="3800207" cy="234669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5FA4D97-D926-45F4-B07A-839A128DA76F}"/>
              </a:ext>
            </a:extLst>
          </p:cNvPr>
          <p:cNvPicPr>
            <a:picLocks noChangeAspect="1"/>
          </p:cNvPicPr>
          <p:nvPr/>
        </p:nvPicPr>
        <p:blipFill>
          <a:blip r:embed="rId4"/>
          <a:stretch>
            <a:fillRect/>
          </a:stretch>
        </p:blipFill>
        <p:spPr>
          <a:xfrm>
            <a:off x="5312870" y="1700153"/>
            <a:ext cx="4176751" cy="2784500"/>
          </a:xfrm>
          <a:prstGeom prst="rect">
            <a:avLst/>
          </a:prstGeom>
        </p:spPr>
      </p:pic>
      <p:pic>
        <p:nvPicPr>
          <p:cNvPr id="18" name="Picture 17">
            <a:extLst>
              <a:ext uri="{FF2B5EF4-FFF2-40B4-BE49-F238E27FC236}">
                <a16:creationId xmlns:a16="http://schemas.microsoft.com/office/drawing/2014/main" id="{155D9715-5AEE-4615-AE64-C273B8158CBB}"/>
              </a:ext>
            </a:extLst>
          </p:cNvPr>
          <p:cNvPicPr>
            <a:picLocks noChangeAspect="1"/>
          </p:cNvPicPr>
          <p:nvPr/>
        </p:nvPicPr>
        <p:blipFill>
          <a:blip r:embed="rId5"/>
          <a:stretch>
            <a:fillRect/>
          </a:stretch>
        </p:blipFill>
        <p:spPr>
          <a:xfrm>
            <a:off x="692124" y="1866478"/>
            <a:ext cx="3522621" cy="2348414"/>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C26A15B7-1C57-48BF-B7F8-3088F68B40DE}"/>
              </a:ext>
            </a:extLst>
          </p:cNvPr>
          <p:cNvPicPr>
            <a:picLocks noChangeAspect="1"/>
          </p:cNvPicPr>
          <p:nvPr/>
        </p:nvPicPr>
        <p:blipFill>
          <a:blip r:embed="rId6"/>
          <a:stretch>
            <a:fillRect/>
          </a:stretch>
        </p:blipFill>
        <p:spPr>
          <a:xfrm>
            <a:off x="5484307" y="1762295"/>
            <a:ext cx="3727549" cy="2485031"/>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88C3FDC1-284F-45EA-9371-3CEC7D7BA062}"/>
              </a:ext>
            </a:extLst>
          </p:cNvPr>
          <p:cNvPicPr>
            <a:picLocks noChangeAspect="1"/>
          </p:cNvPicPr>
          <p:nvPr/>
        </p:nvPicPr>
        <p:blipFill>
          <a:blip r:embed="rId7"/>
          <a:stretch>
            <a:fillRect/>
          </a:stretch>
        </p:blipFill>
        <p:spPr>
          <a:xfrm>
            <a:off x="666222" y="1825376"/>
            <a:ext cx="3695700" cy="2537048"/>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160B6D8C-4C50-4354-905E-F161F9AF448C}"/>
              </a:ext>
            </a:extLst>
          </p:cNvPr>
          <p:cNvPicPr>
            <a:picLocks noChangeAspect="1"/>
          </p:cNvPicPr>
          <p:nvPr/>
        </p:nvPicPr>
        <p:blipFill>
          <a:blip r:embed="rId8"/>
          <a:stretch>
            <a:fillRect/>
          </a:stretch>
        </p:blipFill>
        <p:spPr>
          <a:xfrm>
            <a:off x="601915" y="1897778"/>
            <a:ext cx="4433190" cy="2348414"/>
          </a:xfrm>
          <a:prstGeom prst="rect">
            <a:avLst/>
          </a:prstGeom>
        </p:spPr>
      </p:pic>
      <p:sp>
        <p:nvSpPr>
          <p:cNvPr id="26" name="Text Placeholder 4">
            <a:extLst>
              <a:ext uri="{FF2B5EF4-FFF2-40B4-BE49-F238E27FC236}">
                <a16:creationId xmlns:a16="http://schemas.microsoft.com/office/drawing/2014/main" id="{CEE337FA-9867-48DD-9634-48DDA8AAC32B}"/>
              </a:ext>
            </a:extLst>
          </p:cNvPr>
          <p:cNvSpPr>
            <a:spLocks noGrp="1"/>
          </p:cNvSpPr>
          <p:nvPr>
            <p:ph type="body" sz="quarter" idx="13"/>
          </p:nvPr>
        </p:nvSpPr>
        <p:spPr bwMode="grayWhite">
          <a:xfrm>
            <a:off x="368810" y="4362424"/>
            <a:ext cx="8823399" cy="1177438"/>
          </a:xfrm>
        </p:spPr>
        <p:txBody>
          <a:bodyPr>
            <a:noAutofit/>
          </a:bodyPr>
          <a:lstStyle/>
          <a:p>
            <a:r>
              <a:rPr lang="en-IN" sz="1800" dirty="0"/>
              <a:t>Debt Consolidation purpose with more 58% from the total. Others: Credit Card — more than 20% .Home Improvement — more than 8% Other Purposes — less than 3%</a:t>
            </a:r>
          </a:p>
          <a:p>
            <a:endParaRPr lang="en-US" sz="1800" dirty="0"/>
          </a:p>
        </p:txBody>
      </p:sp>
      <p:sp>
        <p:nvSpPr>
          <p:cNvPr id="27" name="Text Placeholder 4">
            <a:extLst>
              <a:ext uri="{FF2B5EF4-FFF2-40B4-BE49-F238E27FC236}">
                <a16:creationId xmlns:a16="http://schemas.microsoft.com/office/drawing/2014/main" id="{B1DA1FEB-37C6-46A1-8287-FDFA3E5F1D95}"/>
              </a:ext>
            </a:extLst>
          </p:cNvPr>
          <p:cNvSpPr txBox="1">
            <a:spLocks/>
          </p:cNvSpPr>
          <p:nvPr/>
        </p:nvSpPr>
        <p:spPr bwMode="grayWhite">
          <a:xfrm>
            <a:off x="608367" y="4750095"/>
            <a:ext cx="9878698" cy="5572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Top 10 states with highest defaulters are California having 14% loans including 1% defaulters.</a:t>
            </a:r>
            <a:endParaRPr lang="en-US" sz="1800" dirty="0"/>
          </a:p>
        </p:txBody>
      </p:sp>
      <p:sp>
        <p:nvSpPr>
          <p:cNvPr id="28" name="Text Placeholder 4">
            <a:extLst>
              <a:ext uri="{FF2B5EF4-FFF2-40B4-BE49-F238E27FC236}">
                <a16:creationId xmlns:a16="http://schemas.microsoft.com/office/drawing/2014/main" id="{582B05D8-8990-4940-A864-2986B1F312A3}"/>
              </a:ext>
            </a:extLst>
          </p:cNvPr>
          <p:cNvSpPr txBox="1">
            <a:spLocks/>
          </p:cNvSpPr>
          <p:nvPr/>
        </p:nvSpPr>
        <p:spPr bwMode="grayWhite">
          <a:xfrm>
            <a:off x="692124" y="4890173"/>
            <a:ext cx="6303210" cy="57454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Annual Income is highly Skewed and highly peaked .</a:t>
            </a:r>
            <a:endParaRPr lang="en-US" sz="1800" dirty="0"/>
          </a:p>
        </p:txBody>
      </p:sp>
      <p:sp>
        <p:nvSpPr>
          <p:cNvPr id="29" name="Title 7">
            <a:extLst>
              <a:ext uri="{FF2B5EF4-FFF2-40B4-BE49-F238E27FC236}">
                <a16:creationId xmlns:a16="http://schemas.microsoft.com/office/drawing/2014/main" id="{6EF1DB8F-5DA6-405C-BABE-836FE2DE82C7}"/>
              </a:ext>
            </a:extLst>
          </p:cNvPr>
          <p:cNvSpPr txBox="1">
            <a:spLocks/>
          </p:cNvSpPr>
          <p:nvPr/>
        </p:nvSpPr>
        <p:spPr bwMode="grayWhite">
          <a:xfrm>
            <a:off x="608367" y="779904"/>
            <a:ext cx="5755166"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1800" dirty="0"/>
              <a:t>Loan Amount Distribution and Purpose</a:t>
            </a:r>
          </a:p>
        </p:txBody>
      </p:sp>
      <p:sp>
        <p:nvSpPr>
          <p:cNvPr id="30" name="Title 7">
            <a:extLst>
              <a:ext uri="{FF2B5EF4-FFF2-40B4-BE49-F238E27FC236}">
                <a16:creationId xmlns:a16="http://schemas.microsoft.com/office/drawing/2014/main" id="{506F3594-1646-4BFC-8ECB-4B1F5FCD75A5}"/>
              </a:ext>
            </a:extLst>
          </p:cNvPr>
          <p:cNvSpPr txBox="1">
            <a:spLocks/>
          </p:cNvSpPr>
          <p:nvPr/>
        </p:nvSpPr>
        <p:spPr bwMode="grayWhite">
          <a:xfrm>
            <a:off x="608367" y="801166"/>
            <a:ext cx="5755166"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1800" dirty="0"/>
              <a:t>Annual Income , Risk and Loan Status</a:t>
            </a:r>
          </a:p>
        </p:txBody>
      </p:sp>
      <p:sp>
        <p:nvSpPr>
          <p:cNvPr id="31" name="Title 7">
            <a:extLst>
              <a:ext uri="{FF2B5EF4-FFF2-40B4-BE49-F238E27FC236}">
                <a16:creationId xmlns:a16="http://schemas.microsoft.com/office/drawing/2014/main" id="{067EC955-30B0-462F-8151-C0857AA46CF2}"/>
              </a:ext>
            </a:extLst>
          </p:cNvPr>
          <p:cNvSpPr txBox="1">
            <a:spLocks/>
          </p:cNvSpPr>
          <p:nvPr/>
        </p:nvSpPr>
        <p:spPr bwMode="grayWhite">
          <a:xfrm>
            <a:off x="666222" y="799997"/>
            <a:ext cx="5755166"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1800" dirty="0"/>
              <a:t>States with highest Defaulters</a:t>
            </a:r>
          </a:p>
        </p:txBody>
      </p:sp>
      <p:sp>
        <p:nvSpPr>
          <p:cNvPr id="32" name="Title 7">
            <a:extLst>
              <a:ext uri="{FF2B5EF4-FFF2-40B4-BE49-F238E27FC236}">
                <a16:creationId xmlns:a16="http://schemas.microsoft.com/office/drawing/2014/main" id="{2631629C-C4D2-4177-9CC3-98D5E3AEA859}"/>
              </a:ext>
            </a:extLst>
          </p:cNvPr>
          <p:cNvSpPr txBox="1">
            <a:spLocks/>
          </p:cNvSpPr>
          <p:nvPr/>
        </p:nvSpPr>
        <p:spPr bwMode="grayWhite">
          <a:xfrm>
            <a:off x="644101" y="789951"/>
            <a:ext cx="7482257" cy="7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1800" dirty="0"/>
              <a:t>Application Type and Revolving Utilization Rate</a:t>
            </a:r>
          </a:p>
        </p:txBody>
      </p:sp>
      <p:pic>
        <p:nvPicPr>
          <p:cNvPr id="3" name="Picture 2">
            <a:extLst>
              <a:ext uri="{FF2B5EF4-FFF2-40B4-BE49-F238E27FC236}">
                <a16:creationId xmlns:a16="http://schemas.microsoft.com/office/drawing/2014/main" id="{414D09E8-69D2-4ED2-80F5-30747A627FD9}"/>
              </a:ext>
            </a:extLst>
          </p:cNvPr>
          <p:cNvPicPr>
            <a:picLocks noChangeAspect="1"/>
          </p:cNvPicPr>
          <p:nvPr/>
        </p:nvPicPr>
        <p:blipFill>
          <a:blip r:embed="rId9"/>
          <a:stretch>
            <a:fillRect/>
          </a:stretch>
        </p:blipFill>
        <p:spPr>
          <a:xfrm>
            <a:off x="775587" y="1647197"/>
            <a:ext cx="3752017" cy="2849577"/>
          </a:xfrm>
          <a:prstGeom prst="rect">
            <a:avLst/>
          </a:prstGeom>
        </p:spPr>
      </p:pic>
    </p:spTree>
    <p:extLst>
      <p:ext uri="{BB962C8B-B14F-4D97-AF65-F5344CB8AC3E}">
        <p14:creationId xmlns:p14="http://schemas.microsoft.com/office/powerpoint/2010/main" val="251951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14" presetID="10" presetClass="entr" presetSubtype="0" fill="hold" grpId="0" nodeType="withEffect">
                                  <p:stCondLst>
                                    <p:cond delay="0"/>
                                  </p:stCondLst>
                                  <p:childTnLst>
                                    <p:set>
                                      <p:cBhvr>
                                        <p:cTn id="15" dur="1" fill="hold">
                                          <p:stCondLst>
                                            <p:cond delay="0"/>
                                          </p:stCondLst>
                                        </p:cTn>
                                        <p:tgtEl>
                                          <p:spTgt spid="26">
                                            <p:txEl>
                                              <p:pRg st="0" end="0"/>
                                            </p:txEl>
                                          </p:spTgt>
                                        </p:tgtEl>
                                        <p:attrNameLst>
                                          <p:attrName>style.visibility</p:attrName>
                                        </p:attrNameLst>
                                      </p:cBhvr>
                                      <p:to>
                                        <p:strVal val="visible"/>
                                      </p:to>
                                    </p:set>
                                    <p:animEffect transition="in" filter="fade">
                                      <p:cBhvr>
                                        <p:cTn id="16" dur="500"/>
                                        <p:tgtEl>
                                          <p:spTgt spid="26">
                                            <p:txEl>
                                              <p:pRg st="0" end="0"/>
                                            </p:txEl>
                                          </p:spTgt>
                                        </p:tgtEl>
                                      </p:cBhvr>
                                    </p:animEffect>
                                  </p:childTnLst>
                                  <p:subTnLst>
                                    <p:set>
                                      <p:cBhvr override="childStyle">
                                        <p:cTn dur="1" fill="hold" display="0" masterRel="nextClick" afterEffect="1"/>
                                        <p:tgtEl>
                                          <p:spTgt spid="26">
                                            <p:txEl>
                                              <p:pRg st="0" end="0"/>
                                            </p:txEl>
                                          </p:spTgt>
                                        </p:tgtEl>
                                        <p:attrNameLst>
                                          <p:attrName>style.visibility</p:attrName>
                                        </p:attrNameLst>
                                      </p:cBhvr>
                                      <p:to>
                                        <p:strVal val="hidden"/>
                                      </p:to>
                                    </p:set>
                                  </p:sub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build="p"/>
      <p:bldP spid="27" grpId="0"/>
      <p:bldP spid="28" grpId="0"/>
      <p:bldP spid="29"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42E07B-C167-48F8-AB6F-45BD78322261}"/>
              </a:ext>
            </a:extLst>
          </p:cNvPr>
          <p:cNvSpPr>
            <a:spLocks noGrp="1"/>
          </p:cNvSpPr>
          <p:nvPr>
            <p:ph type="title"/>
          </p:nvPr>
        </p:nvSpPr>
        <p:spPr bwMode="grayWhite">
          <a:xfrm>
            <a:off x="152400" y="132021"/>
            <a:ext cx="11907520" cy="1524185"/>
          </a:xfrm>
        </p:spPr>
        <p:txBody>
          <a:bodyPr>
            <a:normAutofit/>
          </a:bodyPr>
          <a:lstStyle/>
          <a:p>
            <a:r>
              <a:rPr lang="en-US" sz="3600" dirty="0"/>
              <a:t>  Weight of Evidence &amp; Information value</a:t>
            </a:r>
            <a:endParaRPr lang="ru-RU" sz="3600" dirty="0"/>
          </a:p>
        </p:txBody>
      </p:sp>
      <p:sp>
        <p:nvSpPr>
          <p:cNvPr id="5" name="Text Placeholder 4">
            <a:extLst>
              <a:ext uri="{FF2B5EF4-FFF2-40B4-BE49-F238E27FC236}">
                <a16:creationId xmlns:a16="http://schemas.microsoft.com/office/drawing/2014/main" id="{ADE478EB-C91D-4F65-ABE7-97357B17A1CA}"/>
              </a:ext>
            </a:extLst>
          </p:cNvPr>
          <p:cNvSpPr>
            <a:spLocks noGrp="1"/>
          </p:cNvSpPr>
          <p:nvPr>
            <p:ph type="body" sz="quarter" idx="13"/>
          </p:nvPr>
        </p:nvSpPr>
        <p:spPr bwMode="grayWhite">
          <a:xfrm>
            <a:off x="315896" y="3301042"/>
            <a:ext cx="5616608" cy="1617612"/>
          </a:xfrm>
        </p:spPr>
        <p:txBody>
          <a:bodyPr>
            <a:noAutofit/>
          </a:bodyPr>
          <a:lstStyle/>
          <a:p>
            <a:r>
              <a:rPr lang="en-IN" sz="1600" dirty="0"/>
              <a:t>Weight of Evidence (</a:t>
            </a:r>
            <a:r>
              <a:rPr lang="en-IN" sz="1600" dirty="0" err="1"/>
              <a:t>WoE</a:t>
            </a:r>
            <a:r>
              <a:rPr lang="en-IN" sz="1600" dirty="0"/>
              <a:t>) is exactly to assign a unique value to each group of categorical variables. </a:t>
            </a:r>
          </a:p>
          <a:p>
            <a:r>
              <a:rPr lang="en-IN" sz="1600" dirty="0"/>
              <a:t>The Information Value (IV) measures predictive power of the characteristic, which is used for feature selection.</a:t>
            </a:r>
          </a:p>
          <a:p>
            <a:r>
              <a:rPr lang="en-IN" sz="1600" dirty="0"/>
              <a:t> The formula of </a:t>
            </a:r>
            <a:r>
              <a:rPr lang="en-IN" sz="1600" dirty="0" err="1"/>
              <a:t>WoE</a:t>
            </a:r>
            <a:r>
              <a:rPr lang="en-IN" sz="1600" dirty="0"/>
              <a:t> and IV is given below. Here the “Good” means the customer won’t have serious delinquency  “Bad” means the customer will have serious delinquency</a:t>
            </a:r>
            <a:endParaRPr lang="en-US" sz="1600" dirty="0"/>
          </a:p>
        </p:txBody>
      </p:sp>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9</a:t>
            </a:fld>
            <a:endParaRPr lang="ru-RU" dirty="0"/>
          </a:p>
        </p:txBody>
      </p:sp>
      <p:pic>
        <p:nvPicPr>
          <p:cNvPr id="10" name="Picture 9" descr="A picture containing screenshot&#10;&#10;Description automatically generated">
            <a:extLst>
              <a:ext uri="{FF2B5EF4-FFF2-40B4-BE49-F238E27FC236}">
                <a16:creationId xmlns:a16="http://schemas.microsoft.com/office/drawing/2014/main" id="{5C5312D9-5D03-49EC-84AF-B86C8DF8FCA2}"/>
              </a:ext>
            </a:extLst>
          </p:cNvPr>
          <p:cNvPicPr>
            <a:picLocks noChangeAspect="1"/>
          </p:cNvPicPr>
          <p:nvPr/>
        </p:nvPicPr>
        <p:blipFill>
          <a:blip r:embed="rId2"/>
          <a:stretch>
            <a:fillRect/>
          </a:stretch>
        </p:blipFill>
        <p:spPr>
          <a:xfrm>
            <a:off x="590550" y="1656206"/>
            <a:ext cx="4218622" cy="108954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4A5C5A2C-A853-4A4A-A7E8-8AD7AB256F20}"/>
              </a:ext>
            </a:extLst>
          </p:cNvPr>
          <p:cNvPicPr>
            <a:picLocks noChangeAspect="1"/>
          </p:cNvPicPr>
          <p:nvPr/>
        </p:nvPicPr>
        <p:blipFill>
          <a:blip r:embed="rId3"/>
          <a:stretch>
            <a:fillRect/>
          </a:stretch>
        </p:blipFill>
        <p:spPr>
          <a:xfrm>
            <a:off x="6096000" y="1656206"/>
            <a:ext cx="5505450" cy="1866900"/>
          </a:xfrm>
          <a:prstGeom prst="rect">
            <a:avLst/>
          </a:prstGeom>
        </p:spPr>
      </p:pic>
    </p:spTree>
    <p:extLst>
      <p:ext uri="{BB962C8B-B14F-4D97-AF65-F5344CB8AC3E}">
        <p14:creationId xmlns:p14="http://schemas.microsoft.com/office/powerpoint/2010/main" val="4109608108"/>
      </p:ext>
    </p:extLst>
  </p:cSld>
  <p:clrMapOvr>
    <a:masterClrMapping/>
  </p:clrMapOvr>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7A0EF5-23A9-4627-BC46-745B7DD804D2}">
  <ds:schemaRefs>
    <ds:schemaRef ds:uri="6dc4bcd6-49db-4c07-9060-8acfc67cef9f"/>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b0879af-3eba-417a-a55a-ffe6dcd6ca77"/>
    <ds:schemaRef ds:uri="http://schemas.microsoft.com/office/2006/documentManagement/types"/>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1025</Words>
  <Application>Microsoft Office PowerPoint</Application>
  <PresentationFormat>Widescreen</PresentationFormat>
  <Paragraphs>148</Paragraphs>
  <Slides>13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Lucida Grande</vt:lpstr>
      <vt:lpstr>Verdana</vt:lpstr>
      <vt:lpstr>Wingdings</vt:lpstr>
      <vt:lpstr>Office Theme</vt:lpstr>
      <vt:lpstr>Credit Risk Scoring</vt:lpstr>
      <vt:lpstr>Contents</vt:lpstr>
      <vt:lpstr>Credit Risk Score</vt:lpstr>
      <vt:lpstr>Case study Introduction</vt:lpstr>
      <vt:lpstr>Methodology</vt:lpstr>
      <vt:lpstr>Data Lookup and Cleaning</vt:lpstr>
      <vt:lpstr>PowerPoint Presentation</vt:lpstr>
      <vt:lpstr>PowerPoint Presentation</vt:lpstr>
      <vt:lpstr>  Weight of Evidence &amp; Information value</vt:lpstr>
      <vt:lpstr>Model  Training</vt:lpstr>
      <vt:lpstr>Conclusions</vt:lpstr>
      <vt:lpstr>&amp; Future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2019-08-29T22:43:04Z</dcterms:created>
  <dcterms:modified xsi:type="dcterms:W3CDTF">2019-09-01T21:40:03Z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